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0" autoAdjust="0"/>
    <p:restoredTop sz="86441" autoAdjust="0"/>
  </p:normalViewPr>
  <p:slideViewPr>
    <p:cSldViewPr>
      <p:cViewPr>
        <p:scale>
          <a:sx n="66" d="100"/>
          <a:sy n="66" d="100"/>
        </p:scale>
        <p:origin x="-708" y="-264"/>
      </p:cViewPr>
      <p:guideLst>
        <p:guide orient="horz" pos="2160"/>
        <p:guide pos="2880"/>
      </p:guideLst>
    </p:cSldViewPr>
  </p:slideViewPr>
  <p:outlineViewPr>
    <p:cViewPr>
      <p:scale>
        <a:sx n="33" d="100"/>
        <a:sy n="33" d="100"/>
      </p:scale>
      <p:origin x="0" y="1039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2DB237-5B13-4F7E-8B5D-C5D08E30D955}" type="datetimeFigureOut">
              <a:rPr lang="el-GR" smtClean="0"/>
              <a:pPr/>
              <a:t>19/10/2015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35217-05BF-4EED-9339-56AD7E96B28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605CBC2A-61B9-4C0C-AFE3-84B461E92147}" type="datetime1">
              <a:rPr lang="el-GR" smtClean="0"/>
              <a:pPr/>
              <a:t>19/10/2015</a:t>
            </a:fld>
            <a:endParaRPr lang="el-GR"/>
          </a:p>
        </p:txBody>
      </p:sp>
      <p:sp>
        <p:nvSpPr>
          <p:cNvPr id="17" name="16 - Θέση υποσέλιδου"/>
          <p:cNvSpPr>
            <a:spLocks noGrp="1"/>
          </p:cNvSpPr>
          <p:nvPr>
            <p:ph type="ftr" sz="quarter" idx="11"/>
          </p:nvPr>
        </p:nvSpPr>
        <p:spPr/>
        <p:txBody>
          <a:bodyPr/>
          <a:lstStyle/>
          <a:p>
            <a:r>
              <a:rPr lang="el-GR" smtClean="0"/>
              <a:t>1ο ΓΕΛ  ΜΑΡΚΟΠΟΥΛΟΥ</a:t>
            </a:r>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518E4A-69C3-43C5-9771-72E789F407BE}"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D3F1D1C4-C2D9-4231-9FB2-B2D9D97AA41D}"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AEC8AB5-7DFA-4D8B-9132-119934D73435}"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ED33D317-6ECE-49A3-8AB8-20CDEBDD8E29}"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
        <p:nvSpPr>
          <p:cNvPr id="4" name="3 - Θέση ημερομηνίας"/>
          <p:cNvSpPr>
            <a:spLocks noGrp="1"/>
          </p:cNvSpPr>
          <p:nvPr>
            <p:ph type="dt" sz="half" idx="10"/>
          </p:nvPr>
        </p:nvSpPr>
        <p:spPr/>
        <p:txBody>
          <a:bodyPr/>
          <a:lstStyle/>
          <a:p>
            <a:fld id="{BBF292F9-F0A2-4055-85EB-3F3B7F9F3F55}" type="datetime1">
              <a:rPr lang="el-GR" smtClean="0"/>
              <a:pPr/>
              <a:t>19/10/2015</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91E25D9A-84DB-4887-B33C-C907392A9930}" type="datetime1">
              <a:rPr lang="el-GR" smtClean="0"/>
              <a:pPr/>
              <a:t>19/10/2015</a:t>
            </a:fld>
            <a:endParaRPr lang="el-GR"/>
          </a:p>
        </p:txBody>
      </p:sp>
      <p:sp>
        <p:nvSpPr>
          <p:cNvPr id="6" name="5 - Θέση υποσέλιδου"/>
          <p:cNvSpPr>
            <a:spLocks noGrp="1"/>
          </p:cNvSpPr>
          <p:nvPr>
            <p:ph type="ftr" sz="quarter" idx="11"/>
          </p:nvPr>
        </p:nvSpPr>
        <p:spPr/>
        <p:txBody>
          <a:bodyPr/>
          <a:lstStyle/>
          <a:p>
            <a:r>
              <a:rPr lang="el-GR" smtClean="0"/>
              <a:t>1ο ΓΕΛ  ΜΑΡΚΟΠΟΥΛΟΥ</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1DCB0863-443B-4F88-A55D-6362854C083E}" type="datetime1">
              <a:rPr lang="el-GR" smtClean="0"/>
              <a:pPr/>
              <a:t>19/10/2015</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r>
              <a:rPr lang="el-GR" smtClean="0"/>
              <a:t>1ο ΓΕΛ  ΜΑΡΚΟΠΟΥΛΟΥ</a:t>
            </a:r>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D3F1D1C4-C2D9-4231-9FB2-B2D9D97AA41D}"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BDCE1BF-EB2E-4902-BB16-413F69624A08}" type="datetime1">
              <a:rPr lang="el-GR" smtClean="0"/>
              <a:pPr/>
              <a:t>19/10/2015</a:t>
            </a:fld>
            <a:endParaRPr lang="el-GR"/>
          </a:p>
        </p:txBody>
      </p:sp>
      <p:sp>
        <p:nvSpPr>
          <p:cNvPr id="4" name="3 - Θέση υποσέλιδου"/>
          <p:cNvSpPr>
            <a:spLocks noGrp="1"/>
          </p:cNvSpPr>
          <p:nvPr>
            <p:ph type="ftr" sz="quarter" idx="11"/>
          </p:nvPr>
        </p:nvSpPr>
        <p:spPr/>
        <p:txBody>
          <a:bodyPr/>
          <a:lstStyle/>
          <a:p>
            <a:r>
              <a:rPr lang="el-GR" smtClean="0"/>
              <a:t>1ο ΓΕΛ  ΜΑΡΚΟΠΟΥΛΟΥ</a:t>
            </a:r>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D3F1D1C4-C2D9-4231-9FB2-B2D9D97AA41D}" type="slidenum">
              <a:rPr lang="el-GR" smtClean="0"/>
              <a:pPr/>
              <a:t>‹#›</a:t>
            </a:fld>
            <a:endParaRPr lang="el-GR"/>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210974AB-1C97-468B-B600-8FD166251F67}" type="datetime1">
              <a:rPr lang="el-GR" smtClean="0"/>
              <a:pPr/>
              <a:t>19/10/2015</a:t>
            </a:fld>
            <a:endParaRPr lang="el-GR"/>
          </a:p>
        </p:txBody>
      </p:sp>
      <p:sp>
        <p:nvSpPr>
          <p:cNvPr id="3" name="2 - Θέση υποσέλιδου"/>
          <p:cNvSpPr>
            <a:spLocks noGrp="1"/>
          </p:cNvSpPr>
          <p:nvPr>
            <p:ph type="ftr" sz="quarter" idx="11"/>
          </p:nvPr>
        </p:nvSpPr>
        <p:spPr/>
        <p:txBody>
          <a:bodyPr/>
          <a:lstStyle/>
          <a:p>
            <a:r>
              <a:rPr lang="el-GR" smtClean="0"/>
              <a:t>1ο ΓΕΛ  ΜΑΡΚΟΠΟΥΛΟΥ</a:t>
            </a:r>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D3F1D1C4-C2D9-4231-9FB2-B2D9D97AA41D}" type="slidenum">
              <a:rPr lang="el-GR" smtClean="0"/>
              <a:pPr/>
              <a:t>‹#›</a:t>
            </a:fld>
            <a:endParaRPr lang="el-GR"/>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3F1D1C4-C2D9-4231-9FB2-B2D9D97AA41D}"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E56B399B-7852-4990-83CB-1F8D8E28F7C9}" type="datetime1">
              <a:rPr lang="el-GR" smtClean="0"/>
              <a:pPr/>
              <a:t>19/10/2015</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r>
              <a:rPr lang="el-GR" smtClean="0"/>
              <a:t>1ο ΓΕΛ  ΜΑΡΚΟΠΟΥΛΟΥ</a:t>
            </a:r>
            <a:endParaRPr lang="el-GR"/>
          </a:p>
        </p:txBody>
      </p:sp>
    </p:spTree>
  </p:cSld>
  <p:clrMapOvr>
    <a:overrideClrMapping bg1="lt1" tx1="dk1" bg2="lt2" tx2="dk2" accent1="accent1" accent2="accent2" accent3="accent3" accent4="accent4" accent5="accent5" accent6="accent6" hlink="hlink" folHlink="folHlink"/>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D3F1D1C4-C2D9-4231-9FB2-B2D9D97AA41D}"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293C86A4-F357-44C2-9E53-8768EEDAD7A9}" type="datetime1">
              <a:rPr lang="el-GR" smtClean="0"/>
              <a:pPr/>
              <a:t>19/10/2015</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r>
              <a:rPr lang="el-GR" smtClean="0"/>
              <a:t>1ο ΓΕΛ  ΜΑΡΚΟΠΟΥΛΟΥ</a:t>
            </a:r>
            <a:endParaRPr lang="el-GR"/>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0A68C5D-B438-4041-BC19-A2CC37161E27}" type="datetime1">
              <a:rPr lang="el-GR" smtClean="0"/>
              <a:pPr/>
              <a:t>19/10/2015</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l-GR" smtClean="0"/>
              <a:t>1ο ΓΕΛ  ΜΑΡΚΟΠΟΥΛΟΥ</a:t>
            </a:r>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3F1D1C4-C2D9-4231-9FB2-B2D9D97AA41D}"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d"/>
  </p:transition>
  <p:hf sldNum="0"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minedu.gov.gr/publications/docs2015/15_05_28_dt_epist_ped_sint_varit.doc" TargetMode="External"/><Relationship Id="rId2" Type="http://schemas.openxmlformats.org/officeDocument/2006/relationships/hyperlink" Target="http://dide-anatol.att.sch.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rmAutofit/>
          </a:bodyPr>
          <a:lstStyle/>
          <a:p>
            <a:r>
              <a:rPr lang="el-GR" sz="3600" dirty="0" smtClean="0"/>
              <a:t>ΣΧΟΛΙΚΟ ΕΤΟΣ</a:t>
            </a:r>
          </a:p>
          <a:p>
            <a:r>
              <a:rPr lang="el-GR" sz="3600" dirty="0" smtClean="0"/>
              <a:t>2015-2016</a:t>
            </a:r>
            <a:endParaRPr lang="el-GR" sz="3600" dirty="0"/>
          </a:p>
        </p:txBody>
      </p:sp>
      <p:sp>
        <p:nvSpPr>
          <p:cNvPr id="2" name="1 - Τίτλος"/>
          <p:cNvSpPr>
            <a:spLocks noGrp="1"/>
          </p:cNvSpPr>
          <p:nvPr>
            <p:ph type="ctrTitle"/>
          </p:nvPr>
        </p:nvSpPr>
        <p:spPr/>
        <p:txBody>
          <a:bodyPr>
            <a:normAutofit fontScale="90000"/>
          </a:bodyPr>
          <a:lstStyle/>
          <a:p>
            <a:r>
              <a:rPr lang="el-GR" b="1" dirty="0" smtClean="0"/>
              <a:t>ΣΥΣΤΗΜΑ ΠΡΟΣΒΑΣΗΣ ΥΠΟΨΗΦΙΩΝ ΣΤΗ ΤΡΙΤΟΒΑΘΜΙΑ ΕΚΠΑΙΔΕΥΣΗ</a:t>
            </a:r>
            <a:endParaRPr lang="el-GR" b="1" dirty="0"/>
          </a:p>
        </p:txBody>
      </p:sp>
      <p:sp>
        <p:nvSpPr>
          <p:cNvPr id="4" name="3 - Θέση ημερομηνίας"/>
          <p:cNvSpPr>
            <a:spLocks noGrp="1"/>
          </p:cNvSpPr>
          <p:nvPr>
            <p:ph type="dt" sz="half" idx="10"/>
          </p:nvPr>
        </p:nvSpPr>
        <p:spPr/>
        <p:txBody>
          <a:bodyPr/>
          <a:lstStyle/>
          <a:p>
            <a:fld id="{1ED726D3-8DB6-4A81-80D9-3B4AC61230D4}"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dirty="0"/>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z="3300" b="1" kern="1200" dirty="0" smtClean="0">
                <a:solidFill>
                  <a:schemeClr val="accent3">
                    <a:shade val="75000"/>
                  </a:schemeClr>
                </a:solidFill>
                <a:latin typeface="+mj-lt"/>
                <a:ea typeface="+mj-ea"/>
                <a:cs typeface="+mj-cs"/>
              </a:rPr>
              <a:t>ΔΙΑΔΙΚΑΣΙΑ</a:t>
            </a:r>
            <a:endParaRPr lang="el-GR" dirty="0"/>
          </a:p>
        </p:txBody>
      </p:sp>
      <p:sp>
        <p:nvSpPr>
          <p:cNvPr id="3" name="2 - Θέση περιεχομένου"/>
          <p:cNvSpPr>
            <a:spLocks noGrp="1"/>
          </p:cNvSpPr>
          <p:nvPr>
            <p:ph sz="quarter" idx="1"/>
          </p:nvPr>
        </p:nvSpPr>
        <p:spPr/>
        <p:txBody>
          <a:bodyPr>
            <a:normAutofit lnSpcReduction="10000"/>
          </a:bodyPr>
          <a:lstStyle/>
          <a:p>
            <a:pPr>
              <a:buNone/>
            </a:pPr>
            <a:r>
              <a:rPr lang="el-GR" b="1" dirty="0" smtClean="0"/>
              <a:t>   </a:t>
            </a:r>
            <a:r>
              <a:rPr lang="el-GR" sz="3200" b="1" dirty="0" smtClean="0"/>
              <a:t>α)</a:t>
            </a:r>
            <a:r>
              <a:rPr lang="el-GR" sz="3200" dirty="0" smtClean="0"/>
              <a:t> Οι μαθητές που επιθυμούν να είναι υποψήφιοι σε ένα (1) μόνο Επιστημονικό Πεδίο εξετάζονται σε </a:t>
            </a:r>
            <a:r>
              <a:rPr lang="el-GR" sz="3200" b="1" dirty="0" smtClean="0"/>
              <a:t>τέσσερα (4) </a:t>
            </a:r>
            <a:r>
              <a:rPr lang="el-GR" sz="3200" dirty="0" smtClean="0"/>
              <a:t>μαθήματα. </a:t>
            </a:r>
          </a:p>
          <a:p>
            <a:pPr>
              <a:buNone/>
            </a:pPr>
            <a:r>
              <a:rPr lang="el-GR" sz="3200" dirty="0" smtClean="0"/>
              <a:t>	Οι μαθητές που επιθυμούν να είναι υποψήφιοι σε δύο (2) Επιστημονικά Πεδία εξετάζονται και σε ένα </a:t>
            </a:r>
            <a:r>
              <a:rPr lang="el-GR" sz="3200" b="1" dirty="0" smtClean="0"/>
              <a:t>πέμπτο (5ο) </a:t>
            </a:r>
            <a:r>
              <a:rPr lang="el-GR" sz="3200" dirty="0" smtClean="0"/>
              <a:t>μάθημα, το οποίο μπορεί να είναι Γενικής Παιδείας ή Ομάδας Προσανατολισμού.</a:t>
            </a:r>
          </a:p>
          <a:p>
            <a:endParaRPr lang="el-GR" dirty="0"/>
          </a:p>
        </p:txBody>
      </p:sp>
      <p:sp>
        <p:nvSpPr>
          <p:cNvPr id="4" name="3 - Θέση ημερομηνίας"/>
          <p:cNvSpPr>
            <a:spLocks noGrp="1"/>
          </p:cNvSpPr>
          <p:nvPr>
            <p:ph type="dt" sz="half" idx="10"/>
          </p:nvPr>
        </p:nvSpPr>
        <p:spPr/>
        <p:txBody>
          <a:bodyPr/>
          <a:lstStyle/>
          <a:p>
            <a:fld id="{8E07E83C-F5E7-497E-A95E-A5F03CDA72A5}"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z="3300" b="1" kern="1200" dirty="0" smtClean="0">
                <a:solidFill>
                  <a:schemeClr val="accent3">
                    <a:shade val="75000"/>
                  </a:schemeClr>
                </a:solidFill>
                <a:latin typeface="+mj-lt"/>
                <a:ea typeface="+mj-ea"/>
                <a:cs typeface="+mj-cs"/>
              </a:rPr>
              <a:t>ΔΙΑΔΙΚΑΣΙΑ</a:t>
            </a:r>
            <a:endParaRPr lang="el-GR" dirty="0"/>
          </a:p>
        </p:txBody>
      </p:sp>
      <p:sp>
        <p:nvSpPr>
          <p:cNvPr id="3" name="2 - Θέση περιεχομένου"/>
          <p:cNvSpPr>
            <a:spLocks noGrp="1"/>
          </p:cNvSpPr>
          <p:nvPr>
            <p:ph sz="quarter" idx="1"/>
          </p:nvPr>
        </p:nvSpPr>
        <p:spPr/>
        <p:txBody>
          <a:bodyPr/>
          <a:lstStyle/>
          <a:p>
            <a:pPr>
              <a:buNone/>
            </a:pPr>
            <a:r>
              <a:rPr lang="el-GR" dirty="0" smtClean="0"/>
              <a:t>   </a:t>
            </a:r>
            <a:r>
              <a:rPr lang="el-GR" sz="3600" dirty="0" smtClean="0"/>
              <a:t>β) Οι μαθητές μπορούν να επιλέξουν έναν ή δύο από τους εξής εναλλακτικούς συνδυασμούς μαθημάτων ανά Ομάδα Προσανατολισμού, λαμβάνοντας υπόψη και τα μαθήματα στα οποία υπάρχουν αυξημένοι συντελεστές βαρύτητας.</a:t>
            </a:r>
          </a:p>
          <a:p>
            <a:endParaRPr lang="el-GR" dirty="0"/>
          </a:p>
        </p:txBody>
      </p:sp>
      <p:sp>
        <p:nvSpPr>
          <p:cNvPr id="4" name="3 - Θέση ημερομηνίας"/>
          <p:cNvSpPr>
            <a:spLocks noGrp="1"/>
          </p:cNvSpPr>
          <p:nvPr>
            <p:ph type="dt" sz="half" idx="10"/>
          </p:nvPr>
        </p:nvSpPr>
        <p:spPr/>
        <p:txBody>
          <a:bodyPr/>
          <a:lstStyle/>
          <a:p>
            <a:fld id="{2CD74B39-36B2-4BA1-B785-9E7B9F479577}"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ΣΥΝΔΥΑΣΜΟΙ ΠΑΝΕΛΛΑΔΙΚΩΝ ΜΑΘΗΜΑΤΩΝ ΠΡΟΣΑΝΑΤΟΛ. </a:t>
            </a:r>
            <a:r>
              <a:rPr lang="el-GR" sz="2800" b="1" dirty="0" smtClean="0"/>
              <a:t>ΑΝΘΡΩΠΙΣΤΙΚΩΝ ΣΠΟΥΔΩΝ</a:t>
            </a:r>
            <a:endParaRPr lang="el-GR" sz="2800" b="1" dirty="0"/>
          </a:p>
        </p:txBody>
      </p:sp>
      <p:graphicFrame>
        <p:nvGraphicFramePr>
          <p:cNvPr id="4" name="3 - Θέση περιεχομένου"/>
          <p:cNvGraphicFramePr>
            <a:graphicFrameLocks noGrp="1"/>
          </p:cNvGraphicFramePr>
          <p:nvPr>
            <p:ph sz="quarter" idx="1"/>
          </p:nvPr>
        </p:nvGraphicFramePr>
        <p:xfrm>
          <a:off x="301625" y="1527175"/>
          <a:ext cx="8504238" cy="5054600"/>
        </p:xfrm>
        <a:graphic>
          <a:graphicData uri="http://schemas.openxmlformats.org/drawingml/2006/table">
            <a:tbl>
              <a:tblPr firstRow="1" bandRow="1">
                <a:tableStyleId>{5C22544A-7EE6-4342-B048-85BDC9FD1C3A}</a:tableStyleId>
              </a:tblPr>
              <a:tblGrid>
                <a:gridCol w="4252119"/>
                <a:gridCol w="4252119"/>
              </a:tblGrid>
              <a:tr h="370840">
                <a:tc>
                  <a:txBody>
                    <a:bodyPr/>
                    <a:lstStyle/>
                    <a:p>
                      <a:r>
                        <a:rPr lang="el-GR" dirty="0" smtClean="0"/>
                        <a:t>ΕΠΙΣΤΗΜΟΝΙΚΑ ΠΕΔΙΑ</a:t>
                      </a:r>
                      <a:endParaRPr lang="el-GR" dirty="0"/>
                    </a:p>
                  </a:txBody>
                  <a:tcPr/>
                </a:tc>
                <a:tc>
                  <a:txBody>
                    <a:bodyPr/>
                    <a:lstStyle/>
                    <a:p>
                      <a:r>
                        <a:rPr lang="el-GR" dirty="0" smtClean="0"/>
                        <a:t>ΜΑΘΗΜΑΤΑ</a:t>
                      </a:r>
                      <a:endParaRPr lang="el-GR" dirty="0"/>
                    </a:p>
                  </a:txBody>
                  <a:tcPr/>
                </a:tc>
              </a:tr>
              <a:tr h="1483360">
                <a:tc>
                  <a:txBody>
                    <a:bodyPr/>
                    <a:lstStyle/>
                    <a:p>
                      <a:r>
                        <a:rPr lang="el-GR" dirty="0" smtClean="0"/>
                        <a:t>1</a:t>
                      </a:r>
                      <a:r>
                        <a:rPr lang="el-GR" baseline="30000" dirty="0" smtClean="0"/>
                        <a:t>Ο</a:t>
                      </a:r>
                      <a:r>
                        <a:rPr lang="el-GR" dirty="0" smtClean="0"/>
                        <a:t>  Ε.Π</a:t>
                      </a:r>
                      <a:endParaRPr lang="el-GR" dirty="0"/>
                    </a:p>
                    <a:p>
                      <a:r>
                        <a:rPr lang="el-GR" dirty="0" smtClean="0"/>
                        <a:t>ΑΝΘΡΩΠΙΣΤΙΚΕΣ, ΝΟΜΙΚΕΣ ΚΑΙ ΚΟΙΝΩΝΙΚΕΣ ΕΠΙΣΤΗΜΕΣ</a:t>
                      </a:r>
                      <a:endParaRPr lang="el-GR" dirty="0"/>
                    </a:p>
                  </a:txBody>
                  <a:tcPr/>
                </a:tc>
                <a:tc>
                  <a:txBody>
                    <a:bodyPr/>
                    <a:lstStyle/>
                    <a:p>
                      <a:pPr marL="342900" indent="-342900">
                        <a:buAutoNum type="arabicPeriod"/>
                      </a:pPr>
                      <a:r>
                        <a:rPr lang="el-GR" dirty="0" smtClean="0"/>
                        <a:t>ΑΡΧΑΙΑ ΕΛΛΗΝΙΚΑ  </a:t>
                      </a:r>
                    </a:p>
                    <a:p>
                      <a:pPr marL="342900" indent="-342900">
                        <a:buNone/>
                      </a:pPr>
                      <a:r>
                        <a:rPr lang="el-GR" dirty="0" smtClean="0"/>
                        <a:t>       ΠΡΟΣΑΝΑΤΟΛΙΣΜΟΥ</a:t>
                      </a:r>
                      <a:endParaRPr lang="el-GR" dirty="0"/>
                    </a:p>
                    <a:p>
                      <a:r>
                        <a:rPr lang="el-GR" dirty="0" smtClean="0"/>
                        <a:t>2. ΙΣΤΟΡΙΑ </a:t>
                      </a:r>
                      <a:r>
                        <a:rPr lang="en-US" dirty="0" smtClean="0"/>
                        <a:t> </a:t>
                      </a:r>
                      <a:r>
                        <a:rPr lang="el-GR" dirty="0" smtClean="0"/>
                        <a:t>ΠΡΟΣΑΝΑΤΟΛΙΣΜΟΥ</a:t>
                      </a:r>
                      <a:endParaRPr lang="el-GR" dirty="0"/>
                    </a:p>
                    <a:p>
                      <a:r>
                        <a:rPr lang="el-GR" dirty="0" smtClean="0"/>
                        <a:t>3. ΝΕΟΕΛΛΗΝΙΚΗ</a:t>
                      </a:r>
                      <a:r>
                        <a:rPr lang="el-GR" baseline="0" dirty="0" smtClean="0"/>
                        <a:t> ΓΛΩΣΣΑ</a:t>
                      </a:r>
                      <a:endParaRPr lang="el-GR" dirty="0"/>
                    </a:p>
                    <a:p>
                      <a:r>
                        <a:rPr lang="el-GR" dirty="0" smtClean="0"/>
                        <a:t>4. ΛΑΤΙΝΙΚΑ ΠΡΟΣΑΝΑΤΟΛΙΣΜΟΥ</a:t>
                      </a:r>
                      <a:endParaRPr lang="el-GR" dirty="0"/>
                    </a:p>
                  </a:txBody>
                  <a:tcPr/>
                </a:tc>
              </a:tr>
              <a:tr h="370840">
                <a:tc>
                  <a:txBody>
                    <a:bodyPr/>
                    <a:lstStyle/>
                    <a:p>
                      <a:r>
                        <a:rPr lang="el-GR" dirty="0" smtClean="0"/>
                        <a:t>3</a:t>
                      </a:r>
                      <a:r>
                        <a:rPr lang="el-GR" baseline="30000" dirty="0" smtClean="0"/>
                        <a:t>Ο</a:t>
                      </a:r>
                      <a:r>
                        <a:rPr lang="el-GR" dirty="0" smtClean="0"/>
                        <a:t>  Ε.Π</a:t>
                      </a:r>
                    </a:p>
                    <a:p>
                      <a:r>
                        <a:rPr lang="el-GR" dirty="0" smtClean="0"/>
                        <a:t>ΕΠΙΣΤΗΜΕΣ ΥΓΕΙΑΣ ΚΑΙ ΖΩΗΣ</a:t>
                      </a:r>
                      <a:endParaRPr lang="el-GR" dirty="0"/>
                    </a:p>
                  </a:txBody>
                  <a:tcPr/>
                </a:tc>
                <a:tc>
                  <a:txBody>
                    <a:bodyPr/>
                    <a:lstStyle/>
                    <a:p>
                      <a:pPr marL="342900" indent="-342900">
                        <a:buAutoNum type="arabicPeriod"/>
                      </a:pPr>
                      <a:r>
                        <a:rPr lang="el-GR" dirty="0" smtClean="0"/>
                        <a:t>ΑΡΧΑΙΑ ΕΛΛΗΝΙΚΑ  </a:t>
                      </a:r>
                    </a:p>
                    <a:p>
                      <a:pPr marL="342900" indent="-342900">
                        <a:buNone/>
                      </a:pPr>
                      <a:r>
                        <a:rPr lang="el-GR" dirty="0" smtClean="0"/>
                        <a:t>       ΠΡΟΣΑΝΑΤΟΛΙΣΜΟΥ</a:t>
                      </a:r>
                    </a:p>
                    <a:p>
                      <a:r>
                        <a:rPr lang="el-GR" dirty="0" smtClean="0"/>
                        <a:t>2. ΙΣΤΟΡΙΑ</a:t>
                      </a:r>
                      <a:r>
                        <a:rPr lang="en-US" dirty="0" smtClean="0"/>
                        <a:t> </a:t>
                      </a:r>
                      <a:r>
                        <a:rPr lang="el-GR" dirty="0" smtClean="0"/>
                        <a:t> ΠΡΟΣΑΝΑΤΟΛΙΣΜΟΥ</a:t>
                      </a:r>
                    </a:p>
                    <a:p>
                      <a:r>
                        <a:rPr lang="el-GR" dirty="0" smtClean="0"/>
                        <a:t>3. ΝΕΟΕΛΛΗΝΙΚΗ</a:t>
                      </a:r>
                      <a:r>
                        <a:rPr lang="el-GR" baseline="0" dirty="0" smtClean="0"/>
                        <a:t> ΓΛΩΣΣΑ</a:t>
                      </a:r>
                    </a:p>
                    <a:p>
                      <a:r>
                        <a:rPr lang="el-GR" baseline="0" dirty="0" smtClean="0"/>
                        <a:t>4. </a:t>
                      </a:r>
                      <a:r>
                        <a:rPr lang="el-GR" dirty="0" smtClean="0"/>
                        <a:t>ΒΙΟΛΟΓΙΑ ΓΕΝΙΚΗΣ ΠΑΙΔΕΙΑΣ</a:t>
                      </a:r>
                      <a:endParaRPr lang="el-GR" dirty="0"/>
                    </a:p>
                  </a:txBody>
                  <a:tcPr/>
                </a:tc>
              </a:tr>
              <a:tr h="370840">
                <a:tc>
                  <a:txBody>
                    <a:bodyPr/>
                    <a:lstStyle/>
                    <a:p>
                      <a:r>
                        <a:rPr lang="el-GR" dirty="0" smtClean="0"/>
                        <a:t>4</a:t>
                      </a:r>
                      <a:r>
                        <a:rPr lang="el-GR" baseline="30000" dirty="0" smtClean="0"/>
                        <a:t>Ο</a:t>
                      </a:r>
                      <a:r>
                        <a:rPr lang="el-GR" dirty="0" smtClean="0"/>
                        <a:t> Ε.Π</a:t>
                      </a:r>
                    </a:p>
                    <a:p>
                      <a:r>
                        <a:rPr lang="el-GR" dirty="0" smtClean="0"/>
                        <a:t>ΕΠΙΣΤΗΜΕΣ ΤΗΣ ΕΚΠΑΙΔΕΥΣΗΣ</a:t>
                      </a:r>
                      <a:endParaRPr lang="el-GR" dirty="0"/>
                    </a:p>
                  </a:txBody>
                  <a:tcPr/>
                </a:tc>
                <a:tc>
                  <a:txBody>
                    <a:bodyPr/>
                    <a:lstStyle/>
                    <a:p>
                      <a:pPr marL="342900" indent="-342900">
                        <a:buAutoNum type="arabicPeriod"/>
                      </a:pPr>
                      <a:r>
                        <a:rPr lang="el-GR" dirty="0" smtClean="0"/>
                        <a:t>ΑΡΧΑΙΑ ΕΛΛΗΝΙΚΑ  </a:t>
                      </a:r>
                    </a:p>
                    <a:p>
                      <a:pPr marL="342900" indent="-342900">
                        <a:buNone/>
                      </a:pPr>
                      <a:r>
                        <a:rPr lang="el-GR" dirty="0" smtClean="0"/>
                        <a:t>       ΠΡΟΣΑΝΑΤΟΛΙΣΜΟΥ</a:t>
                      </a:r>
                    </a:p>
                    <a:p>
                      <a:r>
                        <a:rPr lang="el-GR" dirty="0" smtClean="0"/>
                        <a:t>2. ΙΣΤΟΡΙΑ </a:t>
                      </a:r>
                      <a:r>
                        <a:rPr lang="en-US" dirty="0" smtClean="0"/>
                        <a:t> </a:t>
                      </a:r>
                      <a:r>
                        <a:rPr lang="el-GR" dirty="0" smtClean="0"/>
                        <a:t>ΠΡΟΣΑΝΑΤΟΛΙΣΜΟΥ</a:t>
                      </a:r>
                    </a:p>
                    <a:p>
                      <a:r>
                        <a:rPr lang="el-GR" dirty="0" smtClean="0"/>
                        <a:t>3. ΝΕΟΕΛΛΗΝΙΚΗ</a:t>
                      </a:r>
                      <a:r>
                        <a:rPr lang="el-GR" baseline="0" dirty="0" smtClean="0"/>
                        <a:t> ΓΛΩΣΣΑ</a:t>
                      </a:r>
                    </a:p>
                    <a:p>
                      <a:r>
                        <a:rPr lang="el-GR" baseline="0" dirty="0" smtClean="0"/>
                        <a:t>4. ΜΑΘΗΜΑΤΙΚΑ ΓΕΝΙΚΗΣ  </a:t>
                      </a:r>
                    </a:p>
                    <a:p>
                      <a:r>
                        <a:rPr lang="el-GR" baseline="0" dirty="0" smtClean="0"/>
                        <a:t>     ΠΑΙΔΕΙΑΣ</a:t>
                      </a:r>
                      <a:endParaRPr lang="el-GR" dirty="0"/>
                    </a:p>
                  </a:txBody>
                  <a:tcPr/>
                </a:tc>
              </a:tr>
            </a:tbl>
          </a:graphicData>
        </a:graphic>
      </p:graphicFrame>
      <p:sp>
        <p:nvSpPr>
          <p:cNvPr id="5" name="4 - Θέση ημερομηνίας"/>
          <p:cNvSpPr>
            <a:spLocks noGrp="1"/>
          </p:cNvSpPr>
          <p:nvPr>
            <p:ph type="dt" sz="half" idx="10"/>
          </p:nvPr>
        </p:nvSpPr>
        <p:spPr/>
        <p:txBody>
          <a:bodyPr/>
          <a:lstStyle/>
          <a:p>
            <a:fld id="{6D786BAF-7613-495B-BC3A-3232E92A1F09}" type="datetime1">
              <a:rPr lang="el-GR" smtClean="0"/>
              <a:pPr/>
              <a:t>19/10/2015</a:t>
            </a:fld>
            <a:endParaRPr lang="el-GR"/>
          </a:p>
        </p:txBody>
      </p:sp>
      <p:sp>
        <p:nvSpPr>
          <p:cNvPr id="6" name="5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ΣΥΝΔΥΑΣΜΟΙ ΠΑΝΕΛΛΑΔΙΚΩΝ ΜΑΘΗΜΑΤΩΝ ΠΡΟΣΑΝΑΤΟΛ. </a:t>
            </a:r>
            <a:r>
              <a:rPr lang="el-GR" sz="2800" b="1" dirty="0" smtClean="0"/>
              <a:t>ΘΕΤΙΚΩΝ ΣΠΟΥΔΩΝ</a:t>
            </a:r>
            <a:endParaRPr lang="el-GR" sz="2800" b="1" dirty="0"/>
          </a:p>
        </p:txBody>
      </p:sp>
      <p:graphicFrame>
        <p:nvGraphicFramePr>
          <p:cNvPr id="4" name="3 - Θέση περιεχομένου"/>
          <p:cNvGraphicFramePr>
            <a:graphicFrameLocks noGrp="1"/>
          </p:cNvGraphicFramePr>
          <p:nvPr>
            <p:ph sz="quarter" idx="1"/>
          </p:nvPr>
        </p:nvGraphicFramePr>
        <p:xfrm>
          <a:off x="301625" y="1527175"/>
          <a:ext cx="8504238" cy="4505960"/>
        </p:xfrm>
        <a:graphic>
          <a:graphicData uri="http://schemas.openxmlformats.org/drawingml/2006/table">
            <a:tbl>
              <a:tblPr firstRow="1" bandRow="1">
                <a:tableStyleId>{5C22544A-7EE6-4342-B048-85BDC9FD1C3A}</a:tableStyleId>
              </a:tblPr>
              <a:tblGrid>
                <a:gridCol w="4252119"/>
                <a:gridCol w="4252119"/>
              </a:tblGrid>
              <a:tr h="370840">
                <a:tc>
                  <a:txBody>
                    <a:bodyPr/>
                    <a:lstStyle/>
                    <a:p>
                      <a:r>
                        <a:rPr lang="el-GR" dirty="0" smtClean="0"/>
                        <a:t>ΕΠΙΣΤΗΜΟΝΙΚΑ ΠΕΔΙΑ</a:t>
                      </a:r>
                      <a:endParaRPr lang="el-GR" dirty="0"/>
                    </a:p>
                  </a:txBody>
                  <a:tcPr/>
                </a:tc>
                <a:tc>
                  <a:txBody>
                    <a:bodyPr/>
                    <a:lstStyle/>
                    <a:p>
                      <a:r>
                        <a:rPr lang="el-GR" dirty="0" smtClean="0"/>
                        <a:t>ΜΑΘΗΜΑΤΑ</a:t>
                      </a:r>
                      <a:endParaRPr lang="el-GR" dirty="0"/>
                    </a:p>
                  </a:txBody>
                  <a:tcPr/>
                </a:tc>
              </a:tr>
              <a:tr h="1483360">
                <a:tc>
                  <a:txBody>
                    <a:bodyPr/>
                    <a:lstStyle/>
                    <a:p>
                      <a:r>
                        <a:rPr lang="el-GR" dirty="0" smtClean="0"/>
                        <a:t>2</a:t>
                      </a:r>
                      <a:r>
                        <a:rPr lang="el-GR" baseline="30000" dirty="0" smtClean="0"/>
                        <a:t>Ο</a:t>
                      </a:r>
                      <a:r>
                        <a:rPr lang="el-GR" dirty="0" smtClean="0"/>
                        <a:t>  Ε.Π</a:t>
                      </a:r>
                      <a:endParaRPr lang="el-GR" dirty="0"/>
                    </a:p>
                    <a:p>
                      <a:r>
                        <a:rPr lang="el-GR" dirty="0" smtClean="0"/>
                        <a:t>ΘΕΤΙΚΕΣ ΚΑΙ ΤΕΧΝΟΛΟΓΙΚΕΣ</a:t>
                      </a:r>
                      <a:r>
                        <a:rPr lang="el-GR" baseline="0" dirty="0" smtClean="0"/>
                        <a:t> ΕΠΙΣΤΗΜΕΣ</a:t>
                      </a:r>
                      <a:endParaRPr lang="el-GR" dirty="0"/>
                    </a:p>
                  </a:txBody>
                  <a:tcPr/>
                </a:tc>
                <a:tc>
                  <a:txBody>
                    <a:bodyPr/>
                    <a:lstStyle/>
                    <a:p>
                      <a:pPr marL="342900" indent="-342900">
                        <a:buFont typeface="+mj-lt"/>
                        <a:buAutoNum type="arabicPeriod"/>
                      </a:pPr>
                      <a:r>
                        <a:rPr lang="el-GR" dirty="0" smtClean="0"/>
                        <a:t>ΦΥΣΙΚΗ</a:t>
                      </a:r>
                      <a:r>
                        <a:rPr lang="el-GR" baseline="0" dirty="0" smtClean="0"/>
                        <a:t>  </a:t>
                      </a:r>
                      <a:r>
                        <a:rPr lang="el-GR" dirty="0" smtClean="0"/>
                        <a:t>ΠΡΟΣΑΝΑΤΟΛΙΣΜΟΥ</a:t>
                      </a:r>
                      <a:endParaRPr lang="el-GR" dirty="0"/>
                    </a:p>
                    <a:p>
                      <a:r>
                        <a:rPr lang="el-GR" dirty="0" smtClean="0"/>
                        <a:t>2.  ΧΗΜΕΙΑ ΠΡΟΣΑΝΑΤΟΛΙΣΜΟΥ</a:t>
                      </a:r>
                      <a:endParaRPr lang="el-GR" dirty="0"/>
                    </a:p>
                    <a:p>
                      <a:r>
                        <a:rPr lang="el-GR" dirty="0" smtClean="0"/>
                        <a:t>3.  ΝΕΟΕΛΛΗΝΙΚΗ</a:t>
                      </a:r>
                      <a:r>
                        <a:rPr lang="el-GR" baseline="0" dirty="0" smtClean="0"/>
                        <a:t> ΓΛΩΣΣΑ</a:t>
                      </a:r>
                      <a:endParaRPr lang="el-GR" dirty="0"/>
                    </a:p>
                    <a:p>
                      <a:r>
                        <a:rPr lang="el-GR" dirty="0" smtClean="0"/>
                        <a:t>4.  ΜΑΘΗΜΑΤΙΚΑ   </a:t>
                      </a:r>
                    </a:p>
                    <a:p>
                      <a:r>
                        <a:rPr lang="el-GR" dirty="0" smtClean="0"/>
                        <a:t>     ΠΡΟΣΑΝΑΤΟΛΙΣΜΟΥ</a:t>
                      </a:r>
                      <a:endParaRPr lang="el-GR" dirty="0"/>
                    </a:p>
                  </a:txBody>
                  <a:tcPr/>
                </a:tc>
              </a:tr>
              <a:tr h="370840">
                <a:tc>
                  <a:txBody>
                    <a:bodyPr/>
                    <a:lstStyle/>
                    <a:p>
                      <a:r>
                        <a:rPr lang="el-GR" dirty="0" smtClean="0"/>
                        <a:t>3</a:t>
                      </a:r>
                      <a:r>
                        <a:rPr lang="el-GR" baseline="30000" dirty="0" smtClean="0"/>
                        <a:t>Ο</a:t>
                      </a:r>
                      <a:r>
                        <a:rPr lang="el-GR" dirty="0" smtClean="0"/>
                        <a:t>  Ε.Π</a:t>
                      </a:r>
                    </a:p>
                    <a:p>
                      <a:r>
                        <a:rPr lang="el-GR" dirty="0" smtClean="0"/>
                        <a:t>ΕΠΙΣΤΗΜΕΣ ΥΓΕΙΑΣ ΚΑΙ ΖΩΗΣ</a:t>
                      </a:r>
                      <a:endParaRPr lang="el-GR" dirty="0"/>
                    </a:p>
                  </a:txBody>
                  <a:tcPr/>
                </a:tc>
                <a:tc>
                  <a:txBody>
                    <a:bodyPr/>
                    <a:lstStyle/>
                    <a:p>
                      <a:pPr marL="342900" indent="-342900">
                        <a:buAutoNum type="arabicPeriod"/>
                      </a:pPr>
                      <a:r>
                        <a:rPr lang="el-GR" dirty="0" smtClean="0"/>
                        <a:t>ΦΥΣΙΚΗ</a:t>
                      </a:r>
                      <a:r>
                        <a:rPr lang="el-GR" baseline="0" dirty="0" smtClean="0"/>
                        <a:t>  </a:t>
                      </a:r>
                      <a:r>
                        <a:rPr lang="el-GR" dirty="0" smtClean="0"/>
                        <a:t>ΠΡΟΣΑΝΑΤΟΛΙΣΜΟΥ</a:t>
                      </a:r>
                    </a:p>
                    <a:p>
                      <a:r>
                        <a:rPr lang="el-GR" dirty="0" smtClean="0"/>
                        <a:t>2.  ΧΗΜΕΙΑ ΠΡΟΣΑΝΑΤΟΛΙΣΜΟΥ</a:t>
                      </a:r>
                    </a:p>
                    <a:p>
                      <a:r>
                        <a:rPr lang="el-GR" dirty="0" smtClean="0"/>
                        <a:t>3.  ΝΕΟΕΛΛΗΝΙΚΗ</a:t>
                      </a:r>
                      <a:r>
                        <a:rPr lang="el-GR" baseline="0" dirty="0" smtClean="0"/>
                        <a:t> ΓΛΩΣΣΑ</a:t>
                      </a:r>
                    </a:p>
                    <a:p>
                      <a:r>
                        <a:rPr lang="el-GR" baseline="0" dirty="0" smtClean="0"/>
                        <a:t>4.  </a:t>
                      </a:r>
                      <a:r>
                        <a:rPr lang="el-GR" dirty="0" smtClean="0"/>
                        <a:t>ΒΙΟΛΟΓΙΑ  ΠΡΟΣΑΝΑΤΟΛΙΣΜΟΥ</a:t>
                      </a:r>
                      <a:endParaRPr lang="el-GR" dirty="0"/>
                    </a:p>
                  </a:txBody>
                  <a:tcPr/>
                </a:tc>
              </a:tr>
              <a:tr h="370840">
                <a:tc>
                  <a:txBody>
                    <a:bodyPr/>
                    <a:lstStyle/>
                    <a:p>
                      <a:r>
                        <a:rPr lang="el-GR" dirty="0" smtClean="0"/>
                        <a:t>4</a:t>
                      </a:r>
                      <a:r>
                        <a:rPr lang="el-GR" baseline="30000" dirty="0" smtClean="0"/>
                        <a:t>Ο</a:t>
                      </a:r>
                      <a:r>
                        <a:rPr lang="el-GR" dirty="0" smtClean="0"/>
                        <a:t> Ε.Π</a:t>
                      </a:r>
                    </a:p>
                    <a:p>
                      <a:r>
                        <a:rPr lang="el-GR" dirty="0" smtClean="0"/>
                        <a:t>ΕΠΙΣΤΗΜΕΣ ΤΗΣ ΕΚΠΑΙΔΕΥΣΗΣ</a:t>
                      </a:r>
                      <a:endParaRPr lang="el-GR" dirty="0"/>
                    </a:p>
                  </a:txBody>
                  <a:tcPr/>
                </a:tc>
                <a:tc>
                  <a:txBody>
                    <a:bodyPr/>
                    <a:lstStyle/>
                    <a:p>
                      <a:pPr marL="342900" indent="-342900">
                        <a:buAutoNum type="arabicPeriod"/>
                      </a:pPr>
                      <a:r>
                        <a:rPr lang="el-GR" dirty="0" smtClean="0"/>
                        <a:t>ΦΥΣΙΚΗ</a:t>
                      </a:r>
                      <a:r>
                        <a:rPr lang="el-GR" baseline="0" dirty="0" smtClean="0"/>
                        <a:t>  </a:t>
                      </a:r>
                      <a:r>
                        <a:rPr lang="el-GR" dirty="0" smtClean="0"/>
                        <a:t>ΠΡΟΣΑΝΑΤΟΛΙΣΜΟΥ</a:t>
                      </a:r>
                    </a:p>
                    <a:p>
                      <a:r>
                        <a:rPr lang="el-GR" dirty="0" smtClean="0"/>
                        <a:t>2.  ΧΗΜΕΙΑ ΠΡΟΣΑΝΑΤΟΛΙΣΜΟΥ</a:t>
                      </a:r>
                    </a:p>
                    <a:p>
                      <a:r>
                        <a:rPr lang="el-GR" dirty="0" smtClean="0"/>
                        <a:t>3.  ΝΕΟΕΛΛΗΝΙΚΗ</a:t>
                      </a:r>
                      <a:r>
                        <a:rPr lang="el-GR" baseline="0" dirty="0" smtClean="0"/>
                        <a:t> ΓΛΩΣΣΑ</a:t>
                      </a:r>
                    </a:p>
                    <a:p>
                      <a:r>
                        <a:rPr lang="el-GR" baseline="0" dirty="0" smtClean="0"/>
                        <a:t>4.  ΙΣΤΟΡΙΑ ΓΕΝΙΚΗΣ  </a:t>
                      </a:r>
                    </a:p>
                    <a:p>
                      <a:r>
                        <a:rPr lang="el-GR" baseline="0" dirty="0" smtClean="0"/>
                        <a:t>     ΠΑΙΔΕΙΑΣ</a:t>
                      </a:r>
                      <a:endParaRPr lang="el-GR" dirty="0"/>
                    </a:p>
                  </a:txBody>
                  <a:tcPr/>
                </a:tc>
              </a:tr>
            </a:tbl>
          </a:graphicData>
        </a:graphic>
      </p:graphicFrame>
      <p:sp>
        <p:nvSpPr>
          <p:cNvPr id="5" name="4 - Θέση ημερομηνίας"/>
          <p:cNvSpPr>
            <a:spLocks noGrp="1"/>
          </p:cNvSpPr>
          <p:nvPr>
            <p:ph type="dt" sz="half" idx="10"/>
          </p:nvPr>
        </p:nvSpPr>
        <p:spPr/>
        <p:txBody>
          <a:bodyPr/>
          <a:lstStyle/>
          <a:p>
            <a:fld id="{133FFB99-52E1-43C7-90EC-CC724F60F89D}" type="datetime1">
              <a:rPr lang="el-GR" smtClean="0"/>
              <a:pPr/>
              <a:t>19/10/2015</a:t>
            </a:fld>
            <a:endParaRPr lang="el-GR"/>
          </a:p>
        </p:txBody>
      </p:sp>
      <p:sp>
        <p:nvSpPr>
          <p:cNvPr id="6" name="5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3548" y="260648"/>
            <a:ext cx="8136904" cy="840140"/>
          </a:xfrm>
        </p:spPr>
        <p:txBody>
          <a:bodyPr>
            <a:normAutofit/>
          </a:bodyPr>
          <a:lstStyle/>
          <a:p>
            <a:r>
              <a:rPr lang="el-GR" sz="2000" dirty="0" smtClean="0"/>
              <a:t>ΣΥΝΔΥΑΣΜΟΙ </a:t>
            </a:r>
            <a:r>
              <a:rPr lang="el-GR" sz="2000" dirty="0" smtClean="0"/>
              <a:t>ΠΑΝΕΛΛΑΔΙΚΩΝ ΜΑΘΗΜΑΤΩΝ ΠΡΟΣΑΝΑΤΟΛ. ΣΠΟΥΔΩΝ </a:t>
            </a:r>
            <a:r>
              <a:rPr lang="el-GR" sz="2000" b="1" dirty="0" smtClean="0"/>
              <a:t>ΟΙΚΟΝΟΜΙΑΣ ΚΑΙ ΠΛΗΡΟΦΟΡΙΚΗΣ</a:t>
            </a:r>
            <a:endParaRPr lang="el-GR" sz="2000" b="1" dirty="0"/>
          </a:p>
        </p:txBody>
      </p:sp>
      <p:graphicFrame>
        <p:nvGraphicFramePr>
          <p:cNvPr id="4" name="3 - Θέση περιεχομένου"/>
          <p:cNvGraphicFramePr>
            <a:graphicFrameLocks noGrp="1"/>
          </p:cNvGraphicFramePr>
          <p:nvPr>
            <p:ph sz="quarter" idx="1"/>
          </p:nvPr>
        </p:nvGraphicFramePr>
        <p:xfrm>
          <a:off x="301625" y="1527175"/>
          <a:ext cx="8504238" cy="4780280"/>
        </p:xfrm>
        <a:graphic>
          <a:graphicData uri="http://schemas.openxmlformats.org/drawingml/2006/table">
            <a:tbl>
              <a:tblPr firstRow="1" bandRow="1">
                <a:tableStyleId>{5C22544A-7EE6-4342-B048-85BDC9FD1C3A}</a:tableStyleId>
              </a:tblPr>
              <a:tblGrid>
                <a:gridCol w="4252119"/>
                <a:gridCol w="4252119"/>
              </a:tblGrid>
              <a:tr h="370840">
                <a:tc>
                  <a:txBody>
                    <a:bodyPr/>
                    <a:lstStyle/>
                    <a:p>
                      <a:r>
                        <a:rPr lang="el-GR" dirty="0" smtClean="0"/>
                        <a:t>ΕΠΙΣΤΗΜΟΝΙΚΑ ΠΕΔΙΑ</a:t>
                      </a:r>
                      <a:endParaRPr lang="el-GR" dirty="0"/>
                    </a:p>
                  </a:txBody>
                  <a:tcPr/>
                </a:tc>
                <a:tc>
                  <a:txBody>
                    <a:bodyPr/>
                    <a:lstStyle/>
                    <a:p>
                      <a:r>
                        <a:rPr lang="el-GR" dirty="0" smtClean="0"/>
                        <a:t>ΜΑΘΗΜΑΤΑ</a:t>
                      </a:r>
                      <a:endParaRPr lang="el-GR" dirty="0"/>
                    </a:p>
                  </a:txBody>
                  <a:tcPr/>
                </a:tc>
              </a:tr>
              <a:tr h="1483360">
                <a:tc>
                  <a:txBody>
                    <a:bodyPr/>
                    <a:lstStyle/>
                    <a:p>
                      <a:r>
                        <a:rPr lang="el-GR" dirty="0" smtClean="0"/>
                        <a:t>3</a:t>
                      </a:r>
                      <a:r>
                        <a:rPr lang="el-GR" baseline="30000" dirty="0" smtClean="0"/>
                        <a:t>Ο</a:t>
                      </a:r>
                      <a:r>
                        <a:rPr lang="el-GR" dirty="0" smtClean="0"/>
                        <a:t>  Ε.Π</a:t>
                      </a:r>
                      <a:endParaRPr lang="el-GR" dirty="0"/>
                    </a:p>
                    <a:p>
                      <a:r>
                        <a:rPr lang="el-GR" dirty="0" smtClean="0"/>
                        <a:t>ΕΠΙΣΤΗΜΕΣ ΥΓΕΙΑΣ ΚΑΙ ΖΩΗΣ</a:t>
                      </a:r>
                      <a:endParaRPr lang="el-GR" dirty="0"/>
                    </a:p>
                  </a:txBody>
                  <a:tcPr/>
                </a:tc>
                <a:tc>
                  <a:txBody>
                    <a:bodyPr/>
                    <a:lstStyle/>
                    <a:p>
                      <a:r>
                        <a:rPr lang="el-GR" dirty="0" smtClean="0"/>
                        <a:t>1.  ΜΑΘΗΜΑΤΙΚΑ   </a:t>
                      </a:r>
                    </a:p>
                    <a:p>
                      <a:r>
                        <a:rPr lang="el-GR" dirty="0" smtClean="0"/>
                        <a:t>     ΠΡΟΣΑΝΑΤΟΛΙΣΜΟΥ</a:t>
                      </a:r>
                    </a:p>
                    <a:p>
                      <a:r>
                        <a:rPr lang="el-GR" dirty="0" smtClean="0"/>
                        <a:t>2. Α.Ε.Π.Π ΠΡΟΣΑΝΑΤΟΛΙΣΜΟΥ</a:t>
                      </a:r>
                      <a:endParaRPr lang="el-GR" dirty="0"/>
                    </a:p>
                    <a:p>
                      <a:r>
                        <a:rPr lang="el-GR" dirty="0" smtClean="0"/>
                        <a:t>3. ΝΕΟΕΛΛΗΝΙΚΗ</a:t>
                      </a:r>
                      <a:r>
                        <a:rPr lang="el-GR" baseline="0" dirty="0" smtClean="0"/>
                        <a:t> ΓΛΩΣΣΑ</a:t>
                      </a:r>
                      <a:endParaRPr lang="el-GR" dirty="0"/>
                    </a:p>
                    <a:p>
                      <a:r>
                        <a:rPr lang="el-GR" dirty="0" smtClean="0"/>
                        <a:t>4.  ΒΙΟΛΟΓΙΑ ΓΕΝΙΚΗΣ ΠΑΙΔΕΙΑΣ</a:t>
                      </a:r>
                      <a:endParaRPr lang="el-GR" dirty="0"/>
                    </a:p>
                  </a:txBody>
                  <a:tcPr/>
                </a:tc>
              </a:tr>
              <a:tr h="370840">
                <a:tc>
                  <a:txBody>
                    <a:bodyPr/>
                    <a:lstStyle/>
                    <a:p>
                      <a:r>
                        <a:rPr lang="el-GR" dirty="0" smtClean="0"/>
                        <a:t>4</a:t>
                      </a:r>
                      <a:r>
                        <a:rPr lang="el-GR" baseline="30000" dirty="0" smtClean="0"/>
                        <a:t>Ο</a:t>
                      </a:r>
                      <a:r>
                        <a:rPr lang="el-GR" dirty="0" smtClean="0"/>
                        <a:t>  Ε.Π</a:t>
                      </a:r>
                    </a:p>
                    <a:p>
                      <a:r>
                        <a:rPr lang="el-GR" dirty="0" smtClean="0"/>
                        <a:t>ΕΠΙΣΤΗΜΕΣ ΤΗΣ ΕΚΠΑΙΔΕΥΣΗΣ</a:t>
                      </a:r>
                    </a:p>
                  </a:txBody>
                  <a:tcPr/>
                </a:tc>
                <a:tc>
                  <a:txBody>
                    <a:bodyPr/>
                    <a:lstStyle/>
                    <a:p>
                      <a:r>
                        <a:rPr lang="el-GR" dirty="0" smtClean="0"/>
                        <a:t>1.  ΜΑΘΗΜΑΤΙΚΑ   </a:t>
                      </a:r>
                    </a:p>
                    <a:p>
                      <a:r>
                        <a:rPr lang="el-GR" dirty="0" smtClean="0"/>
                        <a:t>     ΠΡΟΣΑΝΑΤΟΛΙΣΜΟΥ</a:t>
                      </a:r>
                    </a:p>
                    <a:p>
                      <a:r>
                        <a:rPr lang="el-GR" dirty="0" smtClean="0"/>
                        <a:t>2. Α.Ε.Π.Π ΠΡΟΣΑΝΑΤΟΛΙΣΜΟΥ</a:t>
                      </a:r>
                    </a:p>
                    <a:p>
                      <a:r>
                        <a:rPr lang="el-GR" dirty="0" smtClean="0"/>
                        <a:t>3. ΝΕΟΕΛΛΗΝΙΚΗ</a:t>
                      </a:r>
                      <a:r>
                        <a:rPr lang="el-GR" baseline="0" dirty="0" smtClean="0"/>
                        <a:t> ΓΛΩΣΣΑ</a:t>
                      </a:r>
                      <a:endParaRPr lang="el-GR" dirty="0" smtClean="0"/>
                    </a:p>
                    <a:p>
                      <a:r>
                        <a:rPr lang="el-GR" baseline="0" dirty="0" smtClean="0"/>
                        <a:t>4. </a:t>
                      </a:r>
                      <a:r>
                        <a:rPr lang="el-GR" dirty="0" smtClean="0"/>
                        <a:t>ΙΣΤΟΡΙΑ ΓΕΝΙΚΗΣ</a:t>
                      </a:r>
                      <a:endParaRPr lang="el-GR" dirty="0"/>
                    </a:p>
                  </a:txBody>
                  <a:tcPr/>
                </a:tc>
              </a:tr>
              <a:tr h="370840">
                <a:tc>
                  <a:txBody>
                    <a:bodyPr/>
                    <a:lstStyle/>
                    <a:p>
                      <a:r>
                        <a:rPr lang="el-GR" dirty="0" smtClean="0"/>
                        <a:t>5</a:t>
                      </a:r>
                      <a:r>
                        <a:rPr lang="el-GR" baseline="30000" dirty="0" smtClean="0"/>
                        <a:t>Ο</a:t>
                      </a:r>
                      <a:r>
                        <a:rPr lang="el-GR" dirty="0" smtClean="0"/>
                        <a:t> Ε.Π</a:t>
                      </a:r>
                    </a:p>
                    <a:p>
                      <a:r>
                        <a:rPr lang="el-GR" dirty="0" smtClean="0"/>
                        <a:t>ΕΠΙΣΤΗΜΕΣ ΟΙΚΟΝΟΜΙΑΣ ΚΑΙ ΠΛΗΡΟΦΟΡΙΚΗΣ</a:t>
                      </a:r>
                      <a:endParaRPr lang="el-GR" dirty="0"/>
                    </a:p>
                  </a:txBody>
                  <a:tcPr/>
                </a:tc>
                <a:tc>
                  <a:txBody>
                    <a:bodyPr/>
                    <a:lstStyle/>
                    <a:p>
                      <a:r>
                        <a:rPr lang="el-GR" dirty="0" smtClean="0"/>
                        <a:t>1.  ΜΑΘΗΜΑΤΙΚΑ   </a:t>
                      </a:r>
                    </a:p>
                    <a:p>
                      <a:r>
                        <a:rPr lang="el-GR" dirty="0" smtClean="0"/>
                        <a:t>     ΠΡΟΣΑΝΑΤΟΛΙΣΜΟΥ</a:t>
                      </a:r>
                    </a:p>
                    <a:p>
                      <a:r>
                        <a:rPr lang="el-GR" dirty="0" smtClean="0"/>
                        <a:t>2. Α.Ε.Π.Π ΠΡΟΣΑΝΑΤΟΛΙΣΜΟΥ</a:t>
                      </a:r>
                    </a:p>
                    <a:p>
                      <a:r>
                        <a:rPr lang="el-GR" dirty="0" smtClean="0"/>
                        <a:t>3. ΝΕΟΕΛΛΗΝΙΚΗ</a:t>
                      </a:r>
                      <a:r>
                        <a:rPr lang="el-GR" baseline="0" dirty="0" smtClean="0"/>
                        <a:t> ΓΛΩΣΣΑ</a:t>
                      </a:r>
                      <a:endParaRPr lang="el-GR" dirty="0" smtClean="0"/>
                    </a:p>
                    <a:p>
                      <a:r>
                        <a:rPr lang="el-GR" baseline="0" dirty="0" smtClean="0"/>
                        <a:t>4. Α.Ο.Θ (ΠΡΟΣΑΝΑΤΟΛΙΣΜΟΥ)</a:t>
                      </a:r>
                      <a:endParaRPr lang="el-GR" dirty="0"/>
                    </a:p>
                  </a:txBody>
                  <a:tcPr/>
                </a:tc>
              </a:tr>
            </a:tbl>
          </a:graphicData>
        </a:graphic>
      </p:graphicFrame>
      <p:sp>
        <p:nvSpPr>
          <p:cNvPr id="5" name="4 - Θέση ημερομηνίας"/>
          <p:cNvSpPr>
            <a:spLocks noGrp="1"/>
          </p:cNvSpPr>
          <p:nvPr>
            <p:ph type="dt" sz="half" idx="10"/>
          </p:nvPr>
        </p:nvSpPr>
        <p:spPr/>
        <p:txBody>
          <a:bodyPr/>
          <a:lstStyle/>
          <a:p>
            <a:fld id="{F37E0536-567E-4391-B0AD-0E6507139916}" type="datetime1">
              <a:rPr lang="el-GR" smtClean="0"/>
              <a:pPr/>
              <a:t>19/10/2015</a:t>
            </a:fld>
            <a:endParaRPr lang="el-GR"/>
          </a:p>
        </p:txBody>
      </p:sp>
      <p:sp>
        <p:nvSpPr>
          <p:cNvPr id="6" name="5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0"/>
            <a:ext cx="8534400" cy="758952"/>
          </a:xfrm>
        </p:spPr>
        <p:txBody>
          <a:bodyPr>
            <a:normAutofit/>
          </a:bodyPr>
          <a:lstStyle/>
          <a:p>
            <a:r>
              <a:rPr lang="el-GR" b="1" dirty="0" smtClean="0"/>
              <a:t>ΣΥΝΤΕΛΕΣΤΕΣ </a:t>
            </a:r>
            <a:r>
              <a:rPr lang="el-GR" b="1" dirty="0" smtClean="0"/>
              <a:t>ΒΑΡΥΤΗΤΑΣ</a:t>
            </a:r>
            <a:endParaRPr lang="el-GR" dirty="0"/>
          </a:p>
        </p:txBody>
      </p:sp>
      <p:sp>
        <p:nvSpPr>
          <p:cNvPr id="3" name="2 - Θέση περιεχομένου"/>
          <p:cNvSpPr>
            <a:spLocks noGrp="1"/>
          </p:cNvSpPr>
          <p:nvPr>
            <p:ph sz="quarter" idx="1"/>
          </p:nvPr>
        </p:nvSpPr>
        <p:spPr/>
        <p:txBody>
          <a:bodyPr>
            <a:normAutofit/>
          </a:bodyPr>
          <a:lstStyle/>
          <a:p>
            <a:r>
              <a:rPr lang="el-GR" dirty="0" smtClean="0"/>
              <a:t>Για τον προσδιορισμό του συνόλου των μορίων κάθε υποψηφίου για εισαγωγή στις σχολές  στα τμήματα και στις εισαγωγικές κατευθύνσεις τμημάτων που είναι ενταγμένα σε κάθε ένα από τα ανωτέρω Επιστημονικά Πεδία θα υπολογίζονται τα μαθήματα και οι συντελεστές βαρύτητας τα οποία προβλέπονται στην Ομάδα Προσανατολισμού που ανήκει ο υποψήφιος για το συγκεκριμένο Επιστημονικό Πεδίο:</a:t>
            </a:r>
            <a:endParaRPr lang="el-GR" dirty="0"/>
          </a:p>
        </p:txBody>
      </p:sp>
      <p:sp>
        <p:nvSpPr>
          <p:cNvPr id="4" name="3 - Θέση ημερομηνίας"/>
          <p:cNvSpPr>
            <a:spLocks noGrp="1"/>
          </p:cNvSpPr>
          <p:nvPr>
            <p:ph type="dt" sz="half" idx="10"/>
          </p:nvPr>
        </p:nvSpPr>
        <p:spPr/>
        <p:txBody>
          <a:bodyPr/>
          <a:lstStyle/>
          <a:p>
            <a:fld id="{007B1C87-7E8A-4126-B7FC-4AE3A51685A7}"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4800" y="228600"/>
            <a:ext cx="8534400" cy="758952"/>
          </a:xfrm>
        </p:spPr>
        <p:txBody>
          <a:bodyPr>
            <a:noAutofit/>
          </a:bodyPr>
          <a:lstStyle/>
          <a:p>
            <a:r>
              <a:rPr lang="el-GR" sz="2400" dirty="0" smtClean="0"/>
              <a:t>Α. ΟΜΑΔΑ ΠΡΟΣΑΝΑΤΟΛΙΣΜΟΥ ΑΝΘΡΩΠΙΣΤΙΚΩΝ ΣΠΟΥΔΩΝ</a:t>
            </a:r>
            <a:endParaRPr lang="el-GR" sz="2400" dirty="0"/>
          </a:p>
        </p:txBody>
      </p:sp>
      <p:sp>
        <p:nvSpPr>
          <p:cNvPr id="3" name="2 - Θέση περιεχομένου"/>
          <p:cNvSpPr>
            <a:spLocks noGrp="1"/>
          </p:cNvSpPr>
          <p:nvPr>
            <p:ph sz="quarter" idx="1"/>
          </p:nvPr>
        </p:nvSpPr>
        <p:spPr>
          <a:xfrm>
            <a:off x="301752" y="1527048"/>
            <a:ext cx="8503920" cy="4572000"/>
          </a:xfrm>
        </p:spPr>
        <p:txBody>
          <a:bodyPr>
            <a:normAutofit fontScale="92500" lnSpcReduction="20000"/>
          </a:bodyPr>
          <a:lstStyle/>
          <a:p>
            <a:r>
              <a:rPr lang="el-GR" b="1" dirty="0" smtClean="0"/>
              <a:t>1</a:t>
            </a:r>
            <a:r>
              <a:rPr lang="el-GR" b="1" baseline="30000" dirty="0" smtClean="0"/>
              <a:t>ο</a:t>
            </a:r>
            <a:r>
              <a:rPr lang="el-GR" b="1" dirty="0" smtClean="0"/>
              <a:t>   Επιστημονικό Πεδίο Ανθρωπιστικών, Νομικών και Κοινωνικών Επιστημών</a:t>
            </a:r>
            <a:endParaRPr lang="el-GR" dirty="0" smtClean="0"/>
          </a:p>
          <a:p>
            <a:pPr>
              <a:buNone/>
            </a:pPr>
            <a:r>
              <a:rPr lang="el-GR" dirty="0" smtClean="0"/>
              <a:t>    α) Αρχαία Ελληνικά Προσανατολισμού με συντελ.  </a:t>
            </a:r>
            <a:r>
              <a:rPr lang="el-GR" b="1" dirty="0" smtClean="0"/>
              <a:t>(1,3)</a:t>
            </a:r>
            <a:r>
              <a:rPr lang="el-GR" dirty="0" smtClean="0"/>
              <a:t/>
            </a:r>
            <a:br>
              <a:rPr lang="el-GR" dirty="0" smtClean="0"/>
            </a:br>
            <a:r>
              <a:rPr lang="el-GR" dirty="0" smtClean="0"/>
              <a:t>β) Ιστορία Προσανατολισμού με συντελεστή </a:t>
            </a:r>
            <a:r>
              <a:rPr lang="el-GR" b="1" dirty="0" smtClean="0"/>
              <a:t>(0,7)</a:t>
            </a:r>
          </a:p>
          <a:p>
            <a:r>
              <a:rPr lang="el-GR" b="1" dirty="0" smtClean="0"/>
              <a:t>3</a:t>
            </a:r>
            <a:r>
              <a:rPr lang="el-GR" b="1" baseline="30000" dirty="0" smtClean="0"/>
              <a:t>ο</a:t>
            </a:r>
            <a:r>
              <a:rPr lang="el-GR" b="1" dirty="0" smtClean="0"/>
              <a:t>   Επιστημονικό Πεδίο Επιστημών Υγείας και Ζωής</a:t>
            </a:r>
            <a:endParaRPr lang="el-GR" dirty="0" smtClean="0"/>
          </a:p>
          <a:p>
            <a:pPr>
              <a:buNone/>
            </a:pPr>
            <a:r>
              <a:rPr lang="el-GR" dirty="0" smtClean="0"/>
              <a:t>	α) Βιολογία Γενικής Παιδείας με συντελεστή </a:t>
            </a:r>
            <a:r>
              <a:rPr lang="el-GR" b="1" dirty="0" smtClean="0"/>
              <a:t>(0,9)</a:t>
            </a:r>
            <a:r>
              <a:rPr lang="el-GR" dirty="0" smtClean="0"/>
              <a:t/>
            </a:r>
            <a:br>
              <a:rPr lang="el-GR" dirty="0" smtClean="0"/>
            </a:br>
            <a:r>
              <a:rPr lang="el-GR" dirty="0" smtClean="0"/>
              <a:t>β) Νεοελληνική Γλώσσα με συντελεστή </a:t>
            </a:r>
            <a:r>
              <a:rPr lang="el-GR" b="1" dirty="0" smtClean="0"/>
              <a:t>(0,4)</a:t>
            </a:r>
          </a:p>
          <a:p>
            <a:r>
              <a:rPr lang="el-GR" b="1" dirty="0" smtClean="0"/>
              <a:t>4</a:t>
            </a:r>
            <a:r>
              <a:rPr lang="el-GR" b="1" baseline="30000" dirty="0" smtClean="0"/>
              <a:t>ο</a:t>
            </a:r>
            <a:r>
              <a:rPr lang="el-GR" b="1" dirty="0" smtClean="0"/>
              <a:t>   Επιστημονικό Πεδίο Επιστημών της Εκπαίδευσης</a:t>
            </a:r>
            <a:endParaRPr lang="el-GR" dirty="0" smtClean="0"/>
          </a:p>
          <a:p>
            <a:pPr>
              <a:buNone/>
            </a:pPr>
            <a:r>
              <a:rPr lang="el-GR" dirty="0" smtClean="0"/>
              <a:t> 	α) Νεοελληνική Γλώσσα με συντελεστή (</a:t>
            </a:r>
            <a:r>
              <a:rPr lang="el-GR" b="1" dirty="0" smtClean="0"/>
              <a:t>1,3)</a:t>
            </a:r>
            <a:r>
              <a:rPr lang="el-GR" dirty="0" smtClean="0"/>
              <a:t/>
            </a:r>
            <a:br>
              <a:rPr lang="el-GR" dirty="0" smtClean="0"/>
            </a:br>
            <a:r>
              <a:rPr lang="el-GR" dirty="0" smtClean="0"/>
              <a:t>β) Μαθηματικά Γενικής Παιδείας με συντελεστή </a:t>
            </a:r>
            <a:r>
              <a:rPr lang="el-GR" b="1" dirty="0" smtClean="0"/>
              <a:t>(0,7)</a:t>
            </a:r>
          </a:p>
          <a:p>
            <a:endParaRPr lang="el-GR" dirty="0"/>
          </a:p>
        </p:txBody>
      </p:sp>
      <p:sp>
        <p:nvSpPr>
          <p:cNvPr id="4" name="3 - Θέση ημερομηνίας"/>
          <p:cNvSpPr>
            <a:spLocks noGrp="1"/>
          </p:cNvSpPr>
          <p:nvPr>
            <p:ph type="dt" sz="half" idx="10"/>
          </p:nvPr>
        </p:nvSpPr>
        <p:spPr/>
        <p:txBody>
          <a:bodyPr/>
          <a:lstStyle/>
          <a:p>
            <a:fld id="{73BF7F10-C743-444A-901E-A28D6228A328}"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404664"/>
            <a:ext cx="8534400" cy="758952"/>
          </a:xfrm>
        </p:spPr>
        <p:txBody>
          <a:bodyPr>
            <a:normAutofit fontScale="90000"/>
          </a:bodyPr>
          <a:lstStyle/>
          <a:p>
            <a:pPr algn="l"/>
            <a:r>
              <a:rPr lang="el-GR" sz="3100" kern="2400" dirty="0" smtClean="0"/>
              <a:t>Β</a:t>
            </a:r>
            <a:r>
              <a:rPr lang="el-GR" sz="3100" kern="2400" dirty="0" smtClean="0"/>
              <a:t>. ΟΜΑΔΑ ΠΡΟΣΑΝΑΤΟΛΙΣΜΟΥ ΘΕΤΙΚΩΝ ΣΠΟΥΔΩΝ</a:t>
            </a:r>
            <a:endParaRPr lang="el-GR" sz="3100" kern="2400" dirty="0"/>
          </a:p>
        </p:txBody>
      </p:sp>
      <p:sp>
        <p:nvSpPr>
          <p:cNvPr id="3" name="2 - Θέση περιεχομένου"/>
          <p:cNvSpPr>
            <a:spLocks noGrp="1"/>
          </p:cNvSpPr>
          <p:nvPr>
            <p:ph sz="quarter" idx="1"/>
          </p:nvPr>
        </p:nvSpPr>
        <p:spPr/>
        <p:txBody>
          <a:bodyPr>
            <a:normAutofit fontScale="85000" lnSpcReduction="20000"/>
          </a:bodyPr>
          <a:lstStyle/>
          <a:p>
            <a:r>
              <a:rPr lang="el-GR" sz="3000" b="1" dirty="0" smtClean="0"/>
              <a:t>2</a:t>
            </a:r>
            <a:r>
              <a:rPr lang="el-GR" sz="3000" b="1" baseline="30000" dirty="0" smtClean="0"/>
              <a:t>ο</a:t>
            </a:r>
            <a:r>
              <a:rPr lang="el-GR" sz="3000" b="1" dirty="0" smtClean="0"/>
              <a:t>   Επιστημονικό Πεδίο Θετικών και Τεχνολογικών Επιστημών</a:t>
            </a:r>
            <a:endParaRPr lang="el-GR" sz="3000" dirty="0" smtClean="0"/>
          </a:p>
          <a:p>
            <a:pPr>
              <a:buNone/>
            </a:pPr>
            <a:r>
              <a:rPr lang="el-GR" sz="3000" dirty="0" smtClean="0"/>
              <a:t>	α) Μαθηματικά Προσανατολισμού με συντελεστή (1,3)</a:t>
            </a:r>
            <a:br>
              <a:rPr lang="el-GR" sz="3000" dirty="0" smtClean="0"/>
            </a:br>
            <a:r>
              <a:rPr lang="el-GR" sz="3000" dirty="0" smtClean="0"/>
              <a:t>β) Φυσική Προσανατολισμού με συντελεστή  (0,7)</a:t>
            </a:r>
          </a:p>
          <a:p>
            <a:r>
              <a:rPr lang="el-GR" sz="3000" b="1" dirty="0" smtClean="0"/>
              <a:t>3</a:t>
            </a:r>
            <a:r>
              <a:rPr lang="el-GR" sz="3000" b="1" baseline="30000" dirty="0" smtClean="0"/>
              <a:t>ο</a:t>
            </a:r>
            <a:r>
              <a:rPr lang="el-GR" sz="3000" b="1" dirty="0" smtClean="0"/>
              <a:t>   Επιστημονικό Πεδίο Επιστημών Υγείας και Ζωής</a:t>
            </a:r>
            <a:endParaRPr lang="el-GR" sz="3000" dirty="0" smtClean="0"/>
          </a:p>
          <a:p>
            <a:pPr>
              <a:buNone/>
            </a:pPr>
            <a:r>
              <a:rPr lang="el-GR" sz="3000" dirty="0" smtClean="0"/>
              <a:t>	α) Βιολογία Προσανατολισμού με συντελεστή (1,3)</a:t>
            </a:r>
            <a:br>
              <a:rPr lang="el-GR" sz="3000" dirty="0" smtClean="0"/>
            </a:br>
            <a:r>
              <a:rPr lang="el-GR" sz="3000" dirty="0" smtClean="0"/>
              <a:t>β) Χημεία Προσανατολισμού με συντελεστή (0,7)</a:t>
            </a:r>
          </a:p>
          <a:p>
            <a:r>
              <a:rPr lang="el-GR" sz="3000" b="1" dirty="0" smtClean="0"/>
              <a:t>4</a:t>
            </a:r>
            <a:r>
              <a:rPr lang="el-GR" sz="3000" b="1" baseline="30000" dirty="0" smtClean="0"/>
              <a:t>ο</a:t>
            </a:r>
            <a:r>
              <a:rPr lang="el-GR" sz="3000" b="1" dirty="0" smtClean="0"/>
              <a:t>   Επιστημονικό Πεδίο Επιστημών της Εκπαίδευσης</a:t>
            </a:r>
            <a:endParaRPr lang="el-GR" sz="3000" dirty="0" smtClean="0"/>
          </a:p>
          <a:p>
            <a:pPr>
              <a:buNone/>
            </a:pPr>
            <a:r>
              <a:rPr lang="el-GR" sz="3000" dirty="0" smtClean="0"/>
              <a:t>	α) Νεοελληνική Γλώσσα με συντελεστή (1,3)</a:t>
            </a:r>
            <a:br>
              <a:rPr lang="el-GR" sz="3000" dirty="0" smtClean="0"/>
            </a:br>
            <a:r>
              <a:rPr lang="el-GR" sz="3000" dirty="0" smtClean="0"/>
              <a:t>β) Ιστορία Γενικής Παιδείας με συντελεστή (0,7)</a:t>
            </a:r>
          </a:p>
          <a:p>
            <a:endParaRPr lang="el-GR" dirty="0"/>
          </a:p>
        </p:txBody>
      </p:sp>
      <p:sp>
        <p:nvSpPr>
          <p:cNvPr id="4" name="3 - Θέση ημερομηνίας"/>
          <p:cNvSpPr>
            <a:spLocks noGrp="1"/>
          </p:cNvSpPr>
          <p:nvPr>
            <p:ph type="dt" sz="half" idx="10"/>
          </p:nvPr>
        </p:nvSpPr>
        <p:spPr/>
        <p:txBody>
          <a:bodyPr/>
          <a:lstStyle/>
          <a:p>
            <a:fld id="{AD4A0D05-57BD-44E4-BF5A-75A62D5C4C60}"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404664"/>
            <a:ext cx="8534400" cy="758952"/>
          </a:xfrm>
        </p:spPr>
        <p:txBody>
          <a:bodyPr>
            <a:normAutofit fontScale="90000"/>
          </a:bodyPr>
          <a:lstStyle/>
          <a:p>
            <a:r>
              <a:rPr lang="el-GR" b="1" dirty="0" smtClean="0"/>
              <a:t>Γ</a:t>
            </a:r>
            <a:r>
              <a:rPr lang="el-GR" b="1" dirty="0" smtClean="0"/>
              <a:t>. Ομάδα Προσανατολισμού Σπουδών Οικονομίας και Πληροφορικής</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sz="3100" b="1" dirty="0" smtClean="0"/>
              <a:t>3ο  Επιστημονικό Πεδίο Επιστημών Υγείας και Ζωής</a:t>
            </a:r>
            <a:endParaRPr lang="el-GR" sz="3100" dirty="0" smtClean="0"/>
          </a:p>
          <a:p>
            <a:pPr>
              <a:buNone/>
            </a:pPr>
            <a:r>
              <a:rPr lang="el-GR" sz="3100" dirty="0" smtClean="0"/>
              <a:t>	α) Βιολογία Γενικής Παιδείας με συντελεστή </a:t>
            </a:r>
            <a:r>
              <a:rPr lang="el-GR" sz="3100" b="1" dirty="0" smtClean="0"/>
              <a:t>(0,9)</a:t>
            </a:r>
            <a:r>
              <a:rPr lang="el-GR" sz="3100" dirty="0" smtClean="0"/>
              <a:t/>
            </a:r>
            <a:br>
              <a:rPr lang="el-GR" sz="3100" dirty="0" smtClean="0"/>
            </a:br>
            <a:r>
              <a:rPr lang="el-GR" sz="3100" dirty="0" smtClean="0"/>
              <a:t>β) Νεοελληνική Γλώσσα με συντελεστή  </a:t>
            </a:r>
            <a:r>
              <a:rPr lang="el-GR" sz="3100" b="1" dirty="0" smtClean="0"/>
              <a:t>(0,4)</a:t>
            </a:r>
            <a:endParaRPr lang="el-GR" sz="3100" dirty="0" smtClean="0"/>
          </a:p>
          <a:p>
            <a:r>
              <a:rPr lang="el-GR" sz="3100" b="1" dirty="0" smtClean="0"/>
              <a:t>4ο  Επιστημονικό Πεδίο Επιστημών της Εκπαίδευσης</a:t>
            </a:r>
            <a:endParaRPr lang="el-GR" sz="3100" dirty="0" smtClean="0"/>
          </a:p>
          <a:p>
            <a:pPr>
              <a:buNone/>
            </a:pPr>
            <a:r>
              <a:rPr lang="el-GR" sz="3100" dirty="0" smtClean="0"/>
              <a:t>	α) Νεοελληνική Γλώσσα με συντελεστή  </a:t>
            </a:r>
            <a:r>
              <a:rPr lang="el-GR" sz="3100" b="1" dirty="0" smtClean="0"/>
              <a:t>(1,3)</a:t>
            </a:r>
            <a:r>
              <a:rPr lang="el-GR" sz="3100" dirty="0" smtClean="0"/>
              <a:t/>
            </a:r>
            <a:br>
              <a:rPr lang="el-GR" sz="3100" dirty="0" smtClean="0"/>
            </a:br>
            <a:r>
              <a:rPr lang="el-GR" sz="3100" dirty="0" smtClean="0"/>
              <a:t>β) Ιστορία Γενικής Παιδείας με συντελεστή  </a:t>
            </a:r>
            <a:r>
              <a:rPr lang="el-GR" sz="3100" b="1" dirty="0" smtClean="0"/>
              <a:t>(0,7)</a:t>
            </a:r>
          </a:p>
          <a:p>
            <a:r>
              <a:rPr lang="el-GR" sz="3100" b="1" dirty="0" smtClean="0"/>
              <a:t>5ο  Επιστημονικό Πεδίο Επιστημών Οικονομίας και Πληροφορικής</a:t>
            </a:r>
            <a:endParaRPr lang="el-GR" sz="3100" dirty="0" smtClean="0"/>
          </a:p>
          <a:p>
            <a:pPr>
              <a:buNone/>
            </a:pPr>
            <a:r>
              <a:rPr lang="el-GR" sz="3100" dirty="0" smtClean="0"/>
              <a:t>	α) Μαθηματικά Προσανατολισμού με συντελεστή  </a:t>
            </a:r>
            <a:r>
              <a:rPr lang="el-GR" sz="3100" b="1" dirty="0" smtClean="0"/>
              <a:t>(1,3)</a:t>
            </a:r>
            <a:r>
              <a:rPr lang="el-GR" sz="3100" dirty="0" smtClean="0"/>
              <a:t/>
            </a:r>
            <a:br>
              <a:rPr lang="el-GR" sz="3100" dirty="0" smtClean="0"/>
            </a:br>
            <a:r>
              <a:rPr lang="el-GR" sz="3100" dirty="0" smtClean="0"/>
              <a:t>β) Αρχές Οικονομικής Θεωρίας με συντελεστή  </a:t>
            </a:r>
            <a:r>
              <a:rPr lang="el-GR" sz="3100" b="1" dirty="0" smtClean="0"/>
              <a:t>(0,7)</a:t>
            </a:r>
          </a:p>
          <a:p>
            <a:endParaRPr lang="el-GR" dirty="0"/>
          </a:p>
        </p:txBody>
      </p:sp>
      <p:sp>
        <p:nvSpPr>
          <p:cNvPr id="4" name="3 - Θέση ημερομηνίας"/>
          <p:cNvSpPr>
            <a:spLocks noGrp="1"/>
          </p:cNvSpPr>
          <p:nvPr>
            <p:ph type="dt" sz="half" idx="10"/>
          </p:nvPr>
        </p:nvSpPr>
        <p:spPr/>
        <p:txBody>
          <a:bodyPr/>
          <a:lstStyle/>
          <a:p>
            <a:fld id="{3DC0985A-7903-49C1-8575-EBE73A2A951C}"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332656"/>
            <a:ext cx="8443664" cy="426296"/>
          </a:xfrm>
        </p:spPr>
        <p:txBody>
          <a:bodyPr>
            <a:normAutofit fontScale="90000"/>
          </a:bodyPr>
          <a:lstStyle/>
          <a:p>
            <a:r>
              <a:rPr lang="el-GR" dirty="0" smtClean="0"/>
              <a:t/>
            </a:r>
            <a:br>
              <a:rPr lang="el-GR" dirty="0" smtClean="0"/>
            </a:br>
            <a:r>
              <a:rPr lang="el-GR" dirty="0" smtClean="0"/>
              <a:t>ΠΗΓΕΣ ΚΙ ΑΝΑΦΟΡΕΣ</a:t>
            </a:r>
            <a:endParaRPr lang="el-GR" dirty="0"/>
          </a:p>
        </p:txBody>
      </p:sp>
      <p:sp>
        <p:nvSpPr>
          <p:cNvPr id="3" name="2 - Θέση περιεχομένου"/>
          <p:cNvSpPr>
            <a:spLocks noGrp="1"/>
          </p:cNvSpPr>
          <p:nvPr>
            <p:ph sz="quarter" idx="1"/>
          </p:nvPr>
        </p:nvSpPr>
        <p:spPr/>
        <p:txBody>
          <a:bodyPr>
            <a:normAutofit/>
          </a:bodyPr>
          <a:lstStyle/>
          <a:p>
            <a:pPr>
              <a:buNone/>
            </a:pPr>
            <a:r>
              <a:rPr lang="el-GR" dirty="0" smtClean="0"/>
              <a:t>ΙΣΤΟΣΕΛΙΔΑ  </a:t>
            </a:r>
            <a:r>
              <a:rPr lang="el-GR" dirty="0" smtClean="0"/>
              <a:t>Δ/ΝΣΗΣ  Δ.Ε ΑΝΑΤΟΛΙΚΗΣ </a:t>
            </a:r>
            <a:r>
              <a:rPr lang="el-GR" dirty="0" smtClean="0"/>
              <a:t> ΑΤΤΙΚΗΣ  </a:t>
            </a:r>
            <a:r>
              <a:rPr lang="en-US" dirty="0" smtClean="0">
                <a:hlinkClick r:id="rId2"/>
              </a:rPr>
              <a:t>http://</a:t>
            </a:r>
            <a:r>
              <a:rPr lang="en-US" dirty="0" smtClean="0">
                <a:hlinkClick r:id="rId2"/>
              </a:rPr>
              <a:t>dide-anatol.att.sch.gr</a:t>
            </a:r>
            <a:endParaRPr lang="el-GR" dirty="0" smtClean="0"/>
          </a:p>
          <a:p>
            <a:pPr>
              <a:buNone/>
            </a:pPr>
            <a:endParaRPr lang="el-GR" dirty="0" smtClean="0"/>
          </a:p>
          <a:p>
            <a:pPr>
              <a:buNone/>
            </a:pPr>
            <a:r>
              <a:rPr lang="el-GR" dirty="0" smtClean="0"/>
              <a:t>ΣΧΟΛΕΣ ΑΝΑ ΕΠΙΣΤΗΜΟΝΙΚΟ ΠΕΔΙΟ</a:t>
            </a:r>
          </a:p>
          <a:p>
            <a:pPr>
              <a:buNone/>
            </a:pPr>
            <a:r>
              <a:rPr lang="fr-FR" dirty="0" smtClean="0">
                <a:hlinkClick r:id="rId3"/>
              </a:rPr>
              <a:t>http://www.minedu.gov.gr/publications/docs2015/15_05_28_dt_epist_ped_sint_varit.doc</a:t>
            </a:r>
            <a:endParaRPr lang="el-GR" dirty="0" smtClean="0"/>
          </a:p>
        </p:txBody>
      </p:sp>
      <p:sp>
        <p:nvSpPr>
          <p:cNvPr id="4" name="3 - Θέση ημερομηνίας"/>
          <p:cNvSpPr>
            <a:spLocks noGrp="1"/>
          </p:cNvSpPr>
          <p:nvPr>
            <p:ph type="dt" sz="half" idx="10"/>
          </p:nvPr>
        </p:nvSpPr>
        <p:spPr/>
        <p:txBody>
          <a:bodyPr/>
          <a:lstStyle/>
          <a:p>
            <a:fld id="{F0AFA1C7-DFDF-42B7-B44E-245AC957C1A9}"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ΓΕΝΙΚΑ</a:t>
            </a:r>
            <a:endParaRPr lang="el-GR" b="1" dirty="0"/>
          </a:p>
        </p:txBody>
      </p:sp>
      <p:sp>
        <p:nvSpPr>
          <p:cNvPr id="3" name="2 - Θέση περιεχομένου"/>
          <p:cNvSpPr>
            <a:spLocks noGrp="1"/>
          </p:cNvSpPr>
          <p:nvPr>
            <p:ph sz="quarter" idx="1"/>
          </p:nvPr>
        </p:nvSpPr>
        <p:spPr/>
        <p:txBody>
          <a:bodyPr/>
          <a:lstStyle/>
          <a:p>
            <a:pPr>
              <a:buNone/>
            </a:pPr>
            <a:r>
              <a:rPr lang="el-GR" sz="3200" dirty="0" smtClean="0"/>
              <a:t>Το πρόγραμμα διδασκαλίας της Γ΄ τάξης </a:t>
            </a:r>
          </a:p>
          <a:p>
            <a:pPr>
              <a:buNone/>
            </a:pPr>
            <a:r>
              <a:rPr lang="el-GR" sz="3200" dirty="0" smtClean="0"/>
              <a:t>Ημερήσιου Γενικού Λυκείου</a:t>
            </a:r>
            <a:r>
              <a:rPr lang="en-US" sz="3200" dirty="0" smtClean="0"/>
              <a:t> </a:t>
            </a:r>
            <a:r>
              <a:rPr lang="el-GR" sz="3200" dirty="0" smtClean="0"/>
              <a:t>περιλαμβάνει</a:t>
            </a:r>
          </a:p>
          <a:p>
            <a:pPr>
              <a:buNone/>
            </a:pPr>
            <a:r>
              <a:rPr lang="el-GR" sz="3200" dirty="0" smtClean="0"/>
              <a:t>μαθήματα:</a:t>
            </a:r>
          </a:p>
          <a:p>
            <a:pPr>
              <a:buNone/>
            </a:pPr>
            <a:endParaRPr lang="el-GR" sz="3200" dirty="0" smtClean="0"/>
          </a:p>
          <a:p>
            <a:r>
              <a:rPr lang="el-GR" sz="3200" dirty="0" smtClean="0"/>
              <a:t>Γενικής Παιδείας, </a:t>
            </a:r>
          </a:p>
          <a:p>
            <a:r>
              <a:rPr lang="el-GR" sz="3200" dirty="0" smtClean="0"/>
              <a:t>Μαθήματα Προσανατολισμού και ένα</a:t>
            </a:r>
          </a:p>
          <a:p>
            <a:r>
              <a:rPr lang="el-GR" sz="3200" dirty="0" smtClean="0"/>
              <a:t>μάθημα  Επιλογής</a:t>
            </a:r>
          </a:p>
          <a:p>
            <a:pPr>
              <a:buNone/>
            </a:pPr>
            <a:endParaRPr lang="el-GR" dirty="0"/>
          </a:p>
        </p:txBody>
      </p:sp>
      <p:sp>
        <p:nvSpPr>
          <p:cNvPr id="4" name="3 - Θέση ημερομηνίας"/>
          <p:cNvSpPr>
            <a:spLocks noGrp="1"/>
          </p:cNvSpPr>
          <p:nvPr>
            <p:ph type="dt" sz="half" idx="10"/>
          </p:nvPr>
        </p:nvSpPr>
        <p:spPr/>
        <p:txBody>
          <a:bodyPr/>
          <a:lstStyle/>
          <a:p>
            <a:fld id="{59E990A5-7B4F-4B90-ABEA-8517A8FE3A6A}"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ΟΜΑΔΕΣ  ΠΡΟΣΑΝΑΤΟΛΙΣΜΟΥ</a:t>
            </a:r>
            <a:endParaRPr lang="el-GR" b="1" dirty="0"/>
          </a:p>
        </p:txBody>
      </p:sp>
      <p:sp>
        <p:nvSpPr>
          <p:cNvPr id="3" name="2 - Θέση περιεχομένου"/>
          <p:cNvSpPr>
            <a:spLocks noGrp="1"/>
          </p:cNvSpPr>
          <p:nvPr>
            <p:ph sz="quarter" idx="1"/>
          </p:nvPr>
        </p:nvSpPr>
        <p:spPr/>
        <p:txBody>
          <a:bodyPr/>
          <a:lstStyle/>
          <a:p>
            <a:pPr>
              <a:buNone/>
            </a:pPr>
            <a:r>
              <a:rPr lang="el-GR" dirty="0" smtClean="0"/>
              <a:t>	Η Γ΄ τάξη Ημερήσιου Γενικού Ενιαίου Λυκείου χωρίζεται σε τρεις Ομάδες Προσανατολισμού:</a:t>
            </a:r>
          </a:p>
          <a:p>
            <a:pPr>
              <a:buNone/>
            </a:pPr>
            <a:endParaRPr lang="el-GR" dirty="0" smtClean="0"/>
          </a:p>
          <a:p>
            <a:r>
              <a:rPr lang="el-GR" dirty="0" smtClean="0"/>
              <a:t>    Ομάδα Ανθρωπιστικών Σπουδών</a:t>
            </a:r>
            <a:br>
              <a:rPr lang="el-GR" dirty="0" smtClean="0"/>
            </a:br>
            <a:r>
              <a:rPr lang="el-GR" dirty="0" smtClean="0"/>
              <a:t>   </a:t>
            </a:r>
          </a:p>
          <a:p>
            <a:r>
              <a:rPr lang="el-GR" dirty="0" smtClean="0"/>
              <a:t>    Ομάδα Θετικών Σπουδών </a:t>
            </a:r>
          </a:p>
          <a:p>
            <a:pPr>
              <a:buNone/>
            </a:pPr>
            <a:endParaRPr lang="el-GR" dirty="0" smtClean="0"/>
          </a:p>
          <a:p>
            <a:r>
              <a:rPr lang="el-GR" dirty="0" smtClean="0"/>
              <a:t>    Ομάδα Σπουδών Οικονομίας και Πληροφορικής.</a:t>
            </a:r>
          </a:p>
          <a:p>
            <a:endParaRPr lang="el-GR" dirty="0"/>
          </a:p>
        </p:txBody>
      </p:sp>
      <p:sp>
        <p:nvSpPr>
          <p:cNvPr id="4" name="3 - Θέση ημερομηνίας"/>
          <p:cNvSpPr>
            <a:spLocks noGrp="1"/>
          </p:cNvSpPr>
          <p:nvPr>
            <p:ph type="dt" sz="half" idx="10"/>
          </p:nvPr>
        </p:nvSpPr>
        <p:spPr/>
        <p:txBody>
          <a:bodyPr/>
          <a:lstStyle/>
          <a:p>
            <a:fld id="{BB773600-8C5E-46BF-9A81-9CFA4342385E}"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260648"/>
            <a:ext cx="8534400" cy="830960"/>
          </a:xfrm>
        </p:spPr>
        <p:txBody>
          <a:bodyPr>
            <a:noAutofit/>
          </a:bodyPr>
          <a:lstStyle/>
          <a:p>
            <a:r>
              <a:rPr lang="el-GR" sz="2800" b="1" dirty="0" smtClean="0"/>
              <a:t>ΜΑΘΗΜΑΤΑ ΠΡΟΣΑΝΑΤΟΛΙΣΜΟΥ ΑΝΘΡΩΠΙΣΤΙΚΩΝ ΣΠΟΥΔΩΝ</a:t>
            </a:r>
            <a:endParaRPr lang="el-GR" sz="2800" b="1" dirty="0"/>
          </a:p>
        </p:txBody>
      </p:sp>
      <p:sp>
        <p:nvSpPr>
          <p:cNvPr id="3" name="2 - Θέση περιεχομένου"/>
          <p:cNvSpPr>
            <a:spLocks noGrp="1"/>
          </p:cNvSpPr>
          <p:nvPr>
            <p:ph sz="quarter" idx="1"/>
          </p:nvPr>
        </p:nvSpPr>
        <p:spPr/>
        <p:txBody>
          <a:bodyPr>
            <a:normAutofit lnSpcReduction="10000"/>
          </a:bodyPr>
          <a:lstStyle/>
          <a:p>
            <a:pPr>
              <a:buNone/>
            </a:pPr>
            <a:r>
              <a:rPr lang="el-GR" b="1" u="sng" dirty="0" smtClean="0">
                <a:solidFill>
                  <a:srgbClr val="002060"/>
                </a:solidFill>
              </a:rPr>
              <a:t>ΥΠΟΧΡΕΩΤΙΚΑ ΕΞΕΤΑΖΟΜΕΝΑ:</a:t>
            </a:r>
          </a:p>
          <a:p>
            <a:pPr>
              <a:buNone/>
            </a:pPr>
            <a:r>
              <a:rPr lang="el-GR" dirty="0" smtClean="0">
                <a:solidFill>
                  <a:srgbClr val="002060"/>
                </a:solidFill>
              </a:rPr>
              <a:t>1) ΑΡΧΑΙΑ ΕΛΛΗΝΙΚΗ ΓΛΩΣΣΑ </a:t>
            </a:r>
          </a:p>
          <a:p>
            <a:pPr>
              <a:buNone/>
            </a:pPr>
            <a:r>
              <a:rPr lang="el-GR" dirty="0" smtClean="0">
                <a:solidFill>
                  <a:srgbClr val="002060"/>
                </a:solidFill>
              </a:rPr>
              <a:t>2) ΙΣΤΟΡΙΑ</a:t>
            </a:r>
          </a:p>
          <a:p>
            <a:pPr>
              <a:buNone/>
            </a:pPr>
            <a:endParaRPr lang="el-GR" dirty="0" smtClean="0">
              <a:solidFill>
                <a:srgbClr val="002060"/>
              </a:solidFill>
            </a:endParaRPr>
          </a:p>
          <a:p>
            <a:pPr>
              <a:buNone/>
            </a:pPr>
            <a:r>
              <a:rPr lang="el-GR" dirty="0" smtClean="0">
                <a:solidFill>
                  <a:srgbClr val="002060"/>
                </a:solidFill>
              </a:rPr>
              <a:t> </a:t>
            </a:r>
            <a:r>
              <a:rPr lang="el-GR" b="1" u="sng" dirty="0" smtClean="0">
                <a:solidFill>
                  <a:srgbClr val="C00000"/>
                </a:solidFill>
              </a:rPr>
              <a:t>ΕΞΕΤΑΖΟΜΕΝΟ ΚΑΤ΄ΕΠΙΛΟΓΗ</a:t>
            </a:r>
            <a:r>
              <a:rPr lang="el-GR" b="1" dirty="0" smtClean="0">
                <a:solidFill>
                  <a:srgbClr val="002060"/>
                </a:solidFill>
              </a:rPr>
              <a:t>:</a:t>
            </a:r>
          </a:p>
          <a:p>
            <a:pPr>
              <a:buNone/>
            </a:pPr>
            <a:r>
              <a:rPr lang="el-GR" dirty="0" smtClean="0">
                <a:solidFill>
                  <a:srgbClr val="C00000"/>
                </a:solidFill>
              </a:rPr>
              <a:t>3) ΛΑΤΙΝΙΚΑ</a:t>
            </a:r>
          </a:p>
          <a:p>
            <a:pPr>
              <a:buNone/>
            </a:pPr>
            <a:endParaRPr lang="el-GR" b="1" dirty="0" smtClean="0">
              <a:solidFill>
                <a:schemeClr val="accent6">
                  <a:lumMod val="50000"/>
                </a:schemeClr>
              </a:solidFill>
            </a:endParaRPr>
          </a:p>
          <a:p>
            <a:pPr>
              <a:buNone/>
            </a:pPr>
            <a:r>
              <a:rPr lang="el-GR" b="1" u="sng" dirty="0" smtClean="0">
                <a:solidFill>
                  <a:schemeClr val="accent6">
                    <a:lumMod val="50000"/>
                  </a:schemeClr>
                </a:solidFill>
              </a:rPr>
              <a:t>ΜΗ ΕΞΕΤΑΖΟΜΕΝΑ</a:t>
            </a:r>
            <a:r>
              <a:rPr lang="en-US" b="1" u="sng" dirty="0" smtClean="0">
                <a:solidFill>
                  <a:schemeClr val="accent6">
                    <a:lumMod val="50000"/>
                  </a:schemeClr>
                </a:solidFill>
              </a:rPr>
              <a:t> </a:t>
            </a:r>
            <a:r>
              <a:rPr lang="el-GR" b="1" u="sng" dirty="0" smtClean="0">
                <a:solidFill>
                  <a:schemeClr val="accent6">
                    <a:lumMod val="50000"/>
                  </a:schemeClr>
                </a:solidFill>
              </a:rPr>
              <a:t>(ΠΑΝΕΛΛΑΔΙΚΑ):</a:t>
            </a:r>
          </a:p>
          <a:p>
            <a:pPr>
              <a:buNone/>
            </a:pPr>
            <a:r>
              <a:rPr lang="el-GR" dirty="0" smtClean="0">
                <a:solidFill>
                  <a:schemeClr val="accent6">
                    <a:lumMod val="50000"/>
                  </a:schemeClr>
                </a:solidFill>
              </a:rPr>
              <a:t>4) ΛΟΓΟΤΕΧΝΙΑ </a:t>
            </a:r>
          </a:p>
          <a:p>
            <a:pPr>
              <a:buNone/>
            </a:pPr>
            <a:r>
              <a:rPr lang="el-GR" dirty="0" smtClean="0">
                <a:solidFill>
                  <a:schemeClr val="accent6">
                    <a:lumMod val="50000"/>
                  </a:schemeClr>
                </a:solidFill>
              </a:rPr>
              <a:t>5)ΚΟΙΝΩΝΙΟΛΟΓΙΑ </a:t>
            </a:r>
          </a:p>
          <a:p>
            <a:pPr>
              <a:buNone/>
            </a:pPr>
            <a:endParaRPr lang="el-GR" b="1" dirty="0">
              <a:solidFill>
                <a:schemeClr val="accent6">
                  <a:lumMod val="50000"/>
                </a:schemeClr>
              </a:solidFill>
            </a:endParaRPr>
          </a:p>
        </p:txBody>
      </p:sp>
      <p:sp>
        <p:nvSpPr>
          <p:cNvPr id="4" name="3 - Θέση ημερομηνίας"/>
          <p:cNvSpPr>
            <a:spLocks noGrp="1"/>
          </p:cNvSpPr>
          <p:nvPr>
            <p:ph type="dt" sz="half" idx="10"/>
          </p:nvPr>
        </p:nvSpPr>
        <p:spPr/>
        <p:txBody>
          <a:bodyPr/>
          <a:lstStyle/>
          <a:p>
            <a:fld id="{2DD5D4CC-005C-4BE4-8DD7-A5A9E3F2AB6A}"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14338"/>
            <a:ext cx="8550432" cy="1201890"/>
          </a:xfrm>
        </p:spPr>
        <p:txBody>
          <a:bodyPr>
            <a:normAutofit/>
          </a:bodyPr>
          <a:lstStyle/>
          <a:p>
            <a:r>
              <a:rPr lang="el-GR" sz="3100" dirty="0" smtClean="0"/>
              <a:t>ΜΑΘΗΜΑΤΑ </a:t>
            </a:r>
            <a:r>
              <a:rPr lang="el-GR" sz="3100" dirty="0" smtClean="0"/>
              <a:t>ΠΡΟΣΑΝΑΤΟΛΙΣΜΟΥ ΘΕΤΙΚΩΝ  ΣΠΟΥΔΩΝ</a:t>
            </a:r>
            <a:endParaRPr lang="el-GR" sz="3100" dirty="0"/>
          </a:p>
        </p:txBody>
      </p:sp>
      <p:sp>
        <p:nvSpPr>
          <p:cNvPr id="3" name="2 - Θέση περιεχομένου"/>
          <p:cNvSpPr>
            <a:spLocks noGrp="1"/>
          </p:cNvSpPr>
          <p:nvPr>
            <p:ph sz="quarter" idx="1"/>
          </p:nvPr>
        </p:nvSpPr>
        <p:spPr/>
        <p:txBody>
          <a:bodyPr>
            <a:normAutofit/>
          </a:bodyPr>
          <a:lstStyle/>
          <a:p>
            <a:pPr>
              <a:buNone/>
            </a:pPr>
            <a:r>
              <a:rPr lang="el-GR" b="1" u="sng" dirty="0" smtClean="0">
                <a:solidFill>
                  <a:srgbClr val="002060"/>
                </a:solidFill>
              </a:rPr>
              <a:t>ΥΠΟΧΡΕΩΤΙΚΑ ΕΞΕΤΑΖΟΜΕΝΑ:</a:t>
            </a:r>
          </a:p>
          <a:p>
            <a:pPr>
              <a:buNone/>
            </a:pPr>
            <a:r>
              <a:rPr lang="el-GR" dirty="0" smtClean="0">
                <a:solidFill>
                  <a:srgbClr val="002060"/>
                </a:solidFill>
              </a:rPr>
              <a:t>1)ΦΥΣΙΚΗ </a:t>
            </a:r>
          </a:p>
          <a:p>
            <a:pPr>
              <a:buNone/>
            </a:pPr>
            <a:r>
              <a:rPr lang="el-GR" dirty="0" smtClean="0">
                <a:solidFill>
                  <a:srgbClr val="002060"/>
                </a:solidFill>
              </a:rPr>
              <a:t>2)ΧΗΜΕΙΑ</a:t>
            </a:r>
            <a:endParaRPr lang="el-GR" b="1" u="sng" dirty="0" smtClean="0">
              <a:solidFill>
                <a:srgbClr val="002060"/>
              </a:solidFill>
            </a:endParaRPr>
          </a:p>
          <a:p>
            <a:pPr>
              <a:buNone/>
            </a:pPr>
            <a:r>
              <a:rPr lang="el-GR" b="1" u="sng" dirty="0" smtClean="0">
                <a:solidFill>
                  <a:srgbClr val="C00000"/>
                </a:solidFill>
              </a:rPr>
              <a:t>ΕΞΕΤΑΖΟΜΕΝΟ ΚΑΤ΄ΕΠΙΛΟΓΗ:</a:t>
            </a:r>
          </a:p>
          <a:p>
            <a:pPr>
              <a:buNone/>
            </a:pPr>
            <a:r>
              <a:rPr lang="el-GR" dirty="0" smtClean="0">
                <a:solidFill>
                  <a:srgbClr val="C00000"/>
                </a:solidFill>
              </a:rPr>
              <a:t>3) ΜΑΘΗΜΑΤΙΚΑ  ή/και</a:t>
            </a:r>
          </a:p>
          <a:p>
            <a:pPr>
              <a:buNone/>
            </a:pPr>
            <a:r>
              <a:rPr lang="el-GR" dirty="0" smtClean="0">
                <a:solidFill>
                  <a:srgbClr val="C00000"/>
                </a:solidFill>
              </a:rPr>
              <a:t>4) ΒΙΟΛΟΓΙΑ </a:t>
            </a:r>
            <a:endParaRPr lang="el-GR" b="1" dirty="0" smtClean="0">
              <a:solidFill>
                <a:srgbClr val="C00000"/>
              </a:solidFill>
            </a:endParaRPr>
          </a:p>
          <a:p>
            <a:pPr>
              <a:buNone/>
            </a:pPr>
            <a:r>
              <a:rPr lang="el-GR" b="1" u="sng" dirty="0" smtClean="0">
                <a:solidFill>
                  <a:schemeClr val="accent6">
                    <a:lumMod val="50000"/>
                  </a:schemeClr>
                </a:solidFill>
              </a:rPr>
              <a:t>ΜΗ ΕΞΕΤΑΖΟΜΕΝΑ (ΠΑΝΕΛΛΑΔΙΚΑ):</a:t>
            </a:r>
          </a:p>
          <a:p>
            <a:pPr>
              <a:buNone/>
            </a:pPr>
            <a:r>
              <a:rPr lang="el-GR" dirty="0" smtClean="0">
                <a:solidFill>
                  <a:schemeClr val="accent6">
                    <a:lumMod val="50000"/>
                  </a:schemeClr>
                </a:solidFill>
              </a:rPr>
              <a:t>5) ΑΕΠΠ (Ανάπτυξη Εφαρμογών  σε Προγραμματιστικό Περιβάλλον) </a:t>
            </a:r>
            <a:endParaRPr lang="el-GR" b="1" dirty="0" smtClean="0">
              <a:solidFill>
                <a:schemeClr val="accent6">
                  <a:lumMod val="50000"/>
                </a:schemeClr>
              </a:solidFill>
            </a:endParaRPr>
          </a:p>
          <a:p>
            <a:endParaRPr lang="el-GR" b="1" u="sng" dirty="0" smtClean="0">
              <a:solidFill>
                <a:srgbClr val="002060"/>
              </a:solidFill>
            </a:endParaRPr>
          </a:p>
        </p:txBody>
      </p:sp>
      <p:sp>
        <p:nvSpPr>
          <p:cNvPr id="4" name="3 - Θέση ημερομηνίας"/>
          <p:cNvSpPr>
            <a:spLocks noGrp="1"/>
          </p:cNvSpPr>
          <p:nvPr>
            <p:ph type="dt" sz="half" idx="10"/>
          </p:nvPr>
        </p:nvSpPr>
        <p:spPr/>
        <p:txBody>
          <a:bodyPr/>
          <a:lstStyle/>
          <a:p>
            <a:fld id="{9ABC1AB1-FF59-4C90-A8D2-78AA9406B66A}"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ΜΑΘΗΜΑΤΑ </a:t>
            </a:r>
            <a:r>
              <a:rPr lang="el-GR" sz="2800" b="1" dirty="0" smtClean="0"/>
              <a:t>ΣΠΟΥΔΩΝ ΟΙΚΟΝΟΜΙΑΣ ΚΑΙ ΠΛΗΡΟΦΟΡΙΚΗΣ</a:t>
            </a:r>
            <a:endParaRPr lang="el-GR" sz="2800" dirty="0"/>
          </a:p>
        </p:txBody>
      </p:sp>
      <p:sp>
        <p:nvSpPr>
          <p:cNvPr id="3" name="2 - Θέση περιεχομένου"/>
          <p:cNvSpPr>
            <a:spLocks noGrp="1"/>
          </p:cNvSpPr>
          <p:nvPr>
            <p:ph sz="quarter" idx="1"/>
          </p:nvPr>
        </p:nvSpPr>
        <p:spPr/>
        <p:txBody>
          <a:bodyPr/>
          <a:lstStyle/>
          <a:p>
            <a:pPr>
              <a:buNone/>
            </a:pPr>
            <a:r>
              <a:rPr lang="el-GR" b="1" u="sng" dirty="0" smtClean="0">
                <a:solidFill>
                  <a:srgbClr val="002060"/>
                </a:solidFill>
              </a:rPr>
              <a:t>ΥΠΟΧΡΕΩΤΙΚΑ ΕΞΕΤΑΖΟΜΕΝΑ:</a:t>
            </a:r>
          </a:p>
          <a:p>
            <a:pPr>
              <a:buNone/>
            </a:pPr>
            <a:r>
              <a:rPr lang="el-GR" dirty="0" smtClean="0">
                <a:solidFill>
                  <a:srgbClr val="002060"/>
                </a:solidFill>
              </a:rPr>
              <a:t>1)ΜΑΘΗΜΑΤΙΚΑ </a:t>
            </a:r>
          </a:p>
          <a:p>
            <a:pPr>
              <a:buNone/>
            </a:pPr>
            <a:r>
              <a:rPr lang="el-GR" dirty="0" smtClean="0">
                <a:solidFill>
                  <a:srgbClr val="002060"/>
                </a:solidFill>
              </a:rPr>
              <a:t>2)ΑΕΠΠ (Ανάπτυξη Εφαρμογών σε Προγραμματιστικό Περιβάλλον) </a:t>
            </a:r>
          </a:p>
          <a:p>
            <a:pPr>
              <a:buNone/>
            </a:pPr>
            <a:r>
              <a:rPr lang="el-GR" b="1" u="sng" dirty="0" smtClean="0">
                <a:solidFill>
                  <a:srgbClr val="C00000"/>
                </a:solidFill>
              </a:rPr>
              <a:t>ΕΞΕΤΑΖΟΜΕΝΟ ΚΑΤ΄ΕΠΙΛΟΓΗ:</a:t>
            </a:r>
          </a:p>
          <a:p>
            <a:pPr>
              <a:buNone/>
            </a:pPr>
            <a:r>
              <a:rPr lang="el-GR" dirty="0" smtClean="0">
                <a:solidFill>
                  <a:srgbClr val="C00000"/>
                </a:solidFill>
              </a:rPr>
              <a:t>3) ΑΟΘ (Αρχές Οικονομικής Θεωρίας)</a:t>
            </a:r>
            <a:endParaRPr lang="el-GR" b="1" u="sng" dirty="0" smtClean="0">
              <a:solidFill>
                <a:srgbClr val="C00000"/>
              </a:solidFill>
            </a:endParaRPr>
          </a:p>
          <a:p>
            <a:pPr>
              <a:buNone/>
            </a:pPr>
            <a:r>
              <a:rPr lang="el-GR" b="1" u="sng" dirty="0" smtClean="0">
                <a:solidFill>
                  <a:schemeClr val="accent6">
                    <a:lumMod val="50000"/>
                  </a:schemeClr>
                </a:solidFill>
              </a:rPr>
              <a:t>ΜΗ ΕΞΕΤΑΖΟΜΕΝΑ (ΠΑΝΕΛΛΑΔΙΚΑ):</a:t>
            </a:r>
          </a:p>
          <a:p>
            <a:pPr>
              <a:buNone/>
            </a:pPr>
            <a:r>
              <a:rPr lang="el-GR" dirty="0" smtClean="0">
                <a:solidFill>
                  <a:schemeClr val="accent6">
                    <a:lumMod val="50000"/>
                  </a:schemeClr>
                </a:solidFill>
              </a:rPr>
              <a:t>4) ΙΣΤΟΡΙΑ</a:t>
            </a:r>
          </a:p>
          <a:p>
            <a:pPr>
              <a:buNone/>
            </a:pPr>
            <a:r>
              <a:rPr lang="el-GR" dirty="0" smtClean="0">
                <a:solidFill>
                  <a:schemeClr val="accent6">
                    <a:lumMod val="50000"/>
                  </a:schemeClr>
                </a:solidFill>
              </a:rPr>
              <a:t>5)ΚΟΙΝΩΝΙΟΛΟΓΙΑ</a:t>
            </a:r>
          </a:p>
          <a:p>
            <a:pPr>
              <a:buNone/>
            </a:pPr>
            <a:endParaRPr lang="el-GR" dirty="0"/>
          </a:p>
        </p:txBody>
      </p:sp>
      <p:sp>
        <p:nvSpPr>
          <p:cNvPr id="4" name="3 - Θέση ημερομηνίας"/>
          <p:cNvSpPr>
            <a:spLocks noGrp="1"/>
          </p:cNvSpPr>
          <p:nvPr>
            <p:ph type="dt" sz="half" idx="10"/>
          </p:nvPr>
        </p:nvSpPr>
        <p:spPr/>
        <p:txBody>
          <a:bodyPr/>
          <a:lstStyle/>
          <a:p>
            <a:fld id="{D4D0ADBF-0A04-4FE0-91A0-11D2CF7D779E}"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ΟΜΑΔΕΣ</a:t>
            </a:r>
            <a:r>
              <a:rPr lang="el-GR" baseline="0" dirty="0" smtClean="0"/>
              <a:t> ΠΡΟΣΑΝΑΤΟΛΙΣΜΟΥ</a:t>
            </a:r>
            <a:endParaRPr lang="el-GR" dirty="0"/>
          </a:p>
        </p:txBody>
      </p:sp>
      <p:sp>
        <p:nvSpPr>
          <p:cNvPr id="3" name="2 - Θέση περιεχομένου"/>
          <p:cNvSpPr>
            <a:spLocks noGrp="1"/>
          </p:cNvSpPr>
          <p:nvPr>
            <p:ph sz="quarter" idx="1"/>
          </p:nvPr>
        </p:nvSpPr>
        <p:spPr/>
        <p:txBody>
          <a:bodyPr>
            <a:normAutofit/>
          </a:bodyPr>
          <a:lstStyle/>
          <a:p>
            <a:r>
              <a:rPr lang="el-GR" sz="3200" dirty="0" smtClean="0"/>
              <a:t>Κάθε μαθητής επιλέγει υποχρεωτικά μία (1) Ομάδα Μαθημάτων Προσανατολισμού.</a:t>
            </a:r>
          </a:p>
          <a:p>
            <a:pPr>
              <a:buNone/>
            </a:pPr>
            <a:endParaRPr lang="el-GR" sz="3200" dirty="0" smtClean="0"/>
          </a:p>
          <a:p>
            <a:r>
              <a:rPr lang="el-GR" sz="3200" dirty="0" smtClean="0"/>
              <a:t>Οι Ομάδες Προσανατολισμού επιτρέπουν την πρόσβαση σε συγκεκριμένα Επιστημονικά Πεδία.</a:t>
            </a:r>
          </a:p>
          <a:p>
            <a:pPr>
              <a:buNone/>
            </a:pPr>
            <a:endParaRPr lang="el-GR" sz="3200" dirty="0"/>
          </a:p>
        </p:txBody>
      </p:sp>
      <p:sp>
        <p:nvSpPr>
          <p:cNvPr id="4" name="3 - Θέση ημερομηνίας"/>
          <p:cNvSpPr>
            <a:spLocks noGrp="1"/>
          </p:cNvSpPr>
          <p:nvPr>
            <p:ph type="dt" sz="half" idx="10"/>
          </p:nvPr>
        </p:nvSpPr>
        <p:spPr/>
        <p:txBody>
          <a:bodyPr/>
          <a:lstStyle/>
          <a:p>
            <a:fld id="{B594B7DB-BAC4-46D9-A9D2-D5DCA24B61D4}"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ΕΠΙΣΤΗΜΟΝΙΚΑ ΠΕΔΙΑ</a:t>
            </a:r>
            <a:endParaRPr lang="el-GR" b="1" dirty="0"/>
          </a:p>
        </p:txBody>
      </p:sp>
      <p:sp>
        <p:nvSpPr>
          <p:cNvPr id="3" name="2 - Θέση περιεχομένου"/>
          <p:cNvSpPr>
            <a:spLocks noGrp="1"/>
          </p:cNvSpPr>
          <p:nvPr>
            <p:ph sz="quarter" idx="1"/>
          </p:nvPr>
        </p:nvSpPr>
        <p:spPr/>
        <p:txBody>
          <a:bodyPr>
            <a:normAutofit lnSpcReduction="10000"/>
          </a:bodyPr>
          <a:lstStyle/>
          <a:p>
            <a:r>
              <a:rPr lang="el-GR" sz="3000" dirty="0" smtClean="0"/>
              <a:t>1</a:t>
            </a:r>
            <a:r>
              <a:rPr lang="el-GR" sz="3000" baseline="30000" dirty="0" smtClean="0"/>
              <a:t>ο</a:t>
            </a:r>
            <a:r>
              <a:rPr lang="el-GR" sz="3000" dirty="0" smtClean="0"/>
              <a:t>  Επιστημονικό πεδίο: Ανθρωπιστικές, Νομικές και Κοινωνικές Επιστήμες</a:t>
            </a:r>
          </a:p>
          <a:p>
            <a:r>
              <a:rPr lang="el-GR" sz="3000" dirty="0" smtClean="0"/>
              <a:t>2</a:t>
            </a:r>
            <a:r>
              <a:rPr lang="el-GR" sz="3000" baseline="30000" dirty="0" smtClean="0"/>
              <a:t>ο</a:t>
            </a:r>
            <a:r>
              <a:rPr lang="el-GR" sz="3000" dirty="0" smtClean="0"/>
              <a:t>  Επιστημονικό πεδίο: Θετικές και Τεχνολογικές Επιστήμες</a:t>
            </a:r>
          </a:p>
          <a:p>
            <a:r>
              <a:rPr lang="el-GR" sz="3000" dirty="0" smtClean="0"/>
              <a:t>3</a:t>
            </a:r>
            <a:r>
              <a:rPr lang="el-GR" sz="3000" baseline="30000" dirty="0" smtClean="0"/>
              <a:t>ο</a:t>
            </a:r>
            <a:r>
              <a:rPr lang="el-GR" sz="3000" dirty="0" smtClean="0"/>
              <a:t>  Επιστημονικό πεδίο: Επιστήμες Υγείας και Ζωής</a:t>
            </a:r>
          </a:p>
          <a:p>
            <a:r>
              <a:rPr lang="el-GR" sz="3000" dirty="0" smtClean="0"/>
              <a:t>4</a:t>
            </a:r>
            <a:r>
              <a:rPr lang="el-GR" sz="3000" baseline="30000" dirty="0" smtClean="0"/>
              <a:t>ο</a:t>
            </a:r>
            <a:r>
              <a:rPr lang="el-GR" sz="3000" dirty="0" smtClean="0"/>
              <a:t>  Επιστημονικό πεδίο: Επιστήμες της Εκπαίδευσης</a:t>
            </a:r>
          </a:p>
          <a:p>
            <a:r>
              <a:rPr lang="el-GR" sz="3000" dirty="0" smtClean="0"/>
              <a:t>5</a:t>
            </a:r>
            <a:r>
              <a:rPr lang="el-GR" sz="3000" baseline="30000" dirty="0" smtClean="0"/>
              <a:t>ο</a:t>
            </a:r>
            <a:r>
              <a:rPr lang="el-GR" sz="3000" dirty="0" smtClean="0"/>
              <a:t>  Επιστημονικό πεδίο: Επιστήμες Οικονομίας και Πληροφορική.</a:t>
            </a:r>
          </a:p>
          <a:p>
            <a:pPr>
              <a:buNone/>
            </a:pPr>
            <a:endParaRPr lang="el-GR" dirty="0"/>
          </a:p>
        </p:txBody>
      </p:sp>
      <p:sp>
        <p:nvSpPr>
          <p:cNvPr id="4" name="3 - Θέση ημερομηνίας"/>
          <p:cNvSpPr>
            <a:spLocks noGrp="1"/>
          </p:cNvSpPr>
          <p:nvPr>
            <p:ph type="dt" sz="half" idx="10"/>
          </p:nvPr>
        </p:nvSpPr>
        <p:spPr/>
        <p:txBody>
          <a:bodyPr/>
          <a:lstStyle/>
          <a:p>
            <a:fld id="{2DF2C252-D6C1-4A58-A73F-C9CD46F50567}"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ΔΙΑΔΙΚΑΣΙΑ</a:t>
            </a:r>
            <a:endParaRPr lang="el-GR" b="1" dirty="0"/>
          </a:p>
        </p:txBody>
      </p:sp>
      <p:sp>
        <p:nvSpPr>
          <p:cNvPr id="3" name="2 - Θέση περιεχομένου"/>
          <p:cNvSpPr>
            <a:spLocks noGrp="1"/>
          </p:cNvSpPr>
          <p:nvPr>
            <p:ph sz="quarter" idx="1"/>
          </p:nvPr>
        </p:nvSpPr>
        <p:spPr/>
        <p:txBody>
          <a:bodyPr>
            <a:normAutofit lnSpcReduction="10000"/>
          </a:bodyPr>
          <a:lstStyle/>
          <a:p>
            <a:pPr>
              <a:buNone/>
            </a:pPr>
            <a:r>
              <a:rPr lang="el-GR" sz="3200" dirty="0" smtClean="0"/>
              <a:t>Οι υποψήφιοι:</a:t>
            </a:r>
          </a:p>
          <a:p>
            <a:r>
              <a:rPr lang="el-GR" sz="3200" u="sng" dirty="0" smtClean="0"/>
              <a:t>μετά την ανακοίνωση των αποτελεσμάτων απόλυσης </a:t>
            </a:r>
            <a:r>
              <a:rPr lang="el-GR" sz="3200" dirty="0" smtClean="0"/>
              <a:t>από το Γενικό Λύκειο και των αποτελεσμάτων των Πανελλαδικών Εξετάσεων , </a:t>
            </a:r>
          </a:p>
          <a:p>
            <a:r>
              <a:rPr lang="el-GR" sz="3200" dirty="0" smtClean="0"/>
              <a:t>καταθέτουν δήλωση προτίμησης για </a:t>
            </a:r>
            <a:r>
              <a:rPr lang="el-GR" sz="3200" b="1" u="sng" dirty="0" smtClean="0"/>
              <a:t>δύο (2) </a:t>
            </a:r>
            <a:r>
              <a:rPr lang="el-GR" sz="3200" dirty="0" smtClean="0"/>
              <a:t>κατ' ανώτατο όριο Επιστημονικά Πεδία και για συγκεκριμένα τμήματα ή σχολές των πεδίων αυτών.</a:t>
            </a:r>
          </a:p>
          <a:p>
            <a:pPr>
              <a:buNone/>
            </a:pPr>
            <a:endParaRPr lang="el-GR" dirty="0"/>
          </a:p>
        </p:txBody>
      </p:sp>
      <p:sp>
        <p:nvSpPr>
          <p:cNvPr id="4" name="3 - Θέση ημερομηνίας"/>
          <p:cNvSpPr>
            <a:spLocks noGrp="1"/>
          </p:cNvSpPr>
          <p:nvPr>
            <p:ph type="dt" sz="half" idx="10"/>
          </p:nvPr>
        </p:nvSpPr>
        <p:spPr/>
        <p:txBody>
          <a:bodyPr/>
          <a:lstStyle/>
          <a:p>
            <a:fld id="{15C35B2E-5282-4AD5-A23C-0056F1D0A916}" type="datetime1">
              <a:rPr lang="el-GR" smtClean="0"/>
              <a:pPr/>
              <a:t>19/10/2015</a:t>
            </a:fld>
            <a:endParaRPr lang="el-GR"/>
          </a:p>
        </p:txBody>
      </p:sp>
      <p:sp>
        <p:nvSpPr>
          <p:cNvPr id="5" name="4 - Θέση υποσέλιδου"/>
          <p:cNvSpPr>
            <a:spLocks noGrp="1"/>
          </p:cNvSpPr>
          <p:nvPr>
            <p:ph type="ftr" sz="quarter" idx="11"/>
          </p:nvPr>
        </p:nvSpPr>
        <p:spPr/>
        <p:txBody>
          <a:bodyPr/>
          <a:lstStyle/>
          <a:p>
            <a:r>
              <a:rPr lang="el-GR" smtClean="0"/>
              <a:t>1ο ΓΕΛ  ΜΑΡΚΟΠΟΥΛΟΥ</a:t>
            </a:r>
            <a:endParaRPr lang="el-GR"/>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211</TotalTime>
  <Words>654</Words>
  <Application>Microsoft Office PowerPoint</Application>
  <PresentationFormat>Προβολή στην οθόνη (4:3)</PresentationFormat>
  <Paragraphs>204</Paragraphs>
  <Slides>19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Δημοτικός</vt:lpstr>
      <vt:lpstr>ΣΥΣΤΗΜΑ ΠΡΟΣΒΑΣΗΣ ΥΠΟΨΗΦΙΩΝ ΣΤΗ ΤΡΙΤΟΒΑΘΜΙΑ ΕΚΠΑΙΔΕΥΣΗ</vt:lpstr>
      <vt:lpstr>ΓΕΝΙΚΑ</vt:lpstr>
      <vt:lpstr>ΟΜΑΔΕΣ  ΠΡΟΣΑΝΑΤΟΛΙΣΜΟΥ</vt:lpstr>
      <vt:lpstr>ΜΑΘΗΜΑΤΑ ΠΡΟΣΑΝΑΤΟΛΙΣΜΟΥ ΑΝΘΡΩΠΙΣΤΙΚΩΝ ΣΠΟΥΔΩΝ</vt:lpstr>
      <vt:lpstr>ΜΑΘΗΜΑΤΑ ΠΡΟΣΑΝΑΤΟΛΙΣΜΟΥ ΘΕΤΙΚΩΝ  ΣΠΟΥΔΩΝ</vt:lpstr>
      <vt:lpstr>ΜΑΘΗΜΑΤΑ ΣΠΟΥΔΩΝ ΟΙΚΟΝΟΜΙΑΣ ΚΑΙ ΠΛΗΡΟΦΟΡΙΚΗΣ</vt:lpstr>
      <vt:lpstr>ΟΜΑΔΕΣ ΠΡΟΣΑΝΑΤΟΛΙΣΜΟΥ</vt:lpstr>
      <vt:lpstr>ΕΠΙΣΤΗΜΟΝΙΚΑ ΠΕΔΙΑ</vt:lpstr>
      <vt:lpstr>ΔΙΑΔΙΚΑΣΙΑ</vt:lpstr>
      <vt:lpstr>ΔΙΑΔΙΚΑΣΙΑ</vt:lpstr>
      <vt:lpstr>ΔΙΑΔΙΚΑΣΙΑ</vt:lpstr>
      <vt:lpstr>ΣΥΝΔΥΑΣΜΟΙ ΠΑΝΕΛΛΑΔΙΚΩΝ ΜΑΘΗΜΑΤΩΝ ΠΡΟΣΑΝΑΤΟΛ. ΑΝΘΡΩΠΙΣΤΙΚΩΝ ΣΠΟΥΔΩΝ</vt:lpstr>
      <vt:lpstr>ΣΥΝΔΥΑΣΜΟΙ ΠΑΝΕΛΛΑΔΙΚΩΝ ΜΑΘΗΜΑΤΩΝ ΠΡΟΣΑΝΑΤΟΛ. ΘΕΤΙΚΩΝ ΣΠΟΥΔΩΝ</vt:lpstr>
      <vt:lpstr>ΣΥΝΔΥΑΣΜΟΙ ΠΑΝΕΛΛΑΔΙΚΩΝ ΜΑΘΗΜΑΤΩΝ ΠΡΟΣΑΝΑΤΟΛ. ΣΠΟΥΔΩΝ ΟΙΚΟΝΟΜΙΑΣ ΚΑΙ ΠΛΗΡΟΦΟΡΙΚΗΣ</vt:lpstr>
      <vt:lpstr>ΣΥΝΤΕΛΕΣΤΕΣ ΒΑΡΥΤΗΤΑΣ</vt:lpstr>
      <vt:lpstr>Α. ΟΜΑΔΑ ΠΡΟΣΑΝΑΤΟΛΙΣΜΟΥ ΑΝΘΡΩΠΙΣΤΙΚΩΝ ΣΠΟΥΔΩΝ</vt:lpstr>
      <vt:lpstr>Β. ΟΜΑΔΑ ΠΡΟΣΑΝΑΤΟΛΙΣΜΟΥ ΘΕΤΙΚΩΝ ΣΠΟΥΔΩΝ</vt:lpstr>
      <vt:lpstr>Γ. Ομάδα Προσανατολισμού Σπουδών Οικονομίας και Πληροφορικής</vt:lpstr>
      <vt:lpstr> ΠΗΓΕΣ ΚΙ ΑΝΑΦΟΡΕΣ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ΣΥΣΤΗΜΑ ΠΡΟΣΒΑΣΗΣ ΥΠΟΨΗΦΙΩΝ ΣΤΗ ΤΡΙΤΟΒΑΘΜΙΑ ΕΚΠΑΙΔΕΥΣΗ</dc:title>
  <dc:creator>Mak</dc:creator>
  <cp:lastModifiedBy>Mak</cp:lastModifiedBy>
  <cp:revision>79</cp:revision>
  <dcterms:modified xsi:type="dcterms:W3CDTF">2015-10-19T15:09:19Z</dcterms:modified>
</cp:coreProperties>
</file>